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05" r:id="rId3"/>
    <p:sldId id="319" r:id="rId4"/>
    <p:sldId id="334" r:id="rId5"/>
    <p:sldId id="269" r:id="rId6"/>
    <p:sldId id="271" r:id="rId7"/>
    <p:sldId id="277" r:id="rId8"/>
    <p:sldId id="278" r:id="rId9"/>
    <p:sldId id="331" r:id="rId10"/>
    <p:sldId id="332" r:id="rId11"/>
    <p:sldId id="273" r:id="rId12"/>
    <p:sldId id="266" r:id="rId13"/>
    <p:sldId id="272" r:id="rId14"/>
    <p:sldId id="308" r:id="rId15"/>
    <p:sldId id="285" r:id="rId16"/>
    <p:sldId id="287" r:id="rId17"/>
    <p:sldId id="306" r:id="rId18"/>
    <p:sldId id="264" r:id="rId19"/>
    <p:sldId id="333" r:id="rId20"/>
    <p:sldId id="274" r:id="rId21"/>
    <p:sldId id="309" r:id="rId22"/>
    <p:sldId id="307" r:id="rId23"/>
    <p:sldId id="314" r:id="rId24"/>
    <p:sldId id="321" r:id="rId25"/>
    <p:sldId id="322" r:id="rId26"/>
    <p:sldId id="323" r:id="rId27"/>
    <p:sldId id="324" r:id="rId28"/>
    <p:sldId id="325" r:id="rId29"/>
    <p:sldId id="326" r:id="rId30"/>
    <p:sldId id="327" r:id="rId31"/>
    <p:sldId id="280" r:id="rId32"/>
    <p:sldId id="310" r:id="rId33"/>
    <p:sldId id="311" r:id="rId34"/>
    <p:sldId id="296" r:id="rId35"/>
    <p:sldId id="312" r:id="rId36"/>
    <p:sldId id="313" r:id="rId37"/>
    <p:sldId id="315" r:id="rId38"/>
    <p:sldId id="316" r:id="rId39"/>
    <p:sldId id="289" r:id="rId40"/>
    <p:sldId id="293" r:id="rId41"/>
    <p:sldId id="294" r:id="rId42"/>
    <p:sldId id="304" r:id="rId43"/>
    <p:sldId id="295" r:id="rId44"/>
    <p:sldId id="297" r:id="rId45"/>
    <p:sldId id="298" r:id="rId46"/>
    <p:sldId id="299" r:id="rId47"/>
    <p:sldId id="317" r:id="rId48"/>
    <p:sldId id="318" r:id="rId49"/>
    <p:sldId id="282" r:id="rId50"/>
    <p:sldId id="276" r:id="rId51"/>
    <p:sldId id="281" r:id="rId52"/>
    <p:sldId id="328" r:id="rId53"/>
    <p:sldId id="329" r:id="rId54"/>
    <p:sldId id="330" r:id="rId55"/>
    <p:sldId id="303" r:id="rId56"/>
    <p:sldId id="302" r:id="rId57"/>
    <p:sldId id="300" r:id="rId58"/>
    <p:sldId id="301" r:id="rId59"/>
    <p:sldId id="320" r:id="rId60"/>
    <p:sldId id="283" r:id="rId61"/>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64" d="100"/>
          <a:sy n="64" d="100"/>
        </p:scale>
        <p:origin x="758"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hu-HU"/>
              <a:t>Mintacím szerkesztése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u-HU"/>
              <a:t>Kattintson ide az alcím mintájának szerkesztéséhez</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5/2/2022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36200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00193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4803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Cím, szöveg és tartalom">
    <p:spTree>
      <p:nvGrpSpPr>
        <p:cNvPr id="1" name=""/>
        <p:cNvGrpSpPr/>
        <p:nvPr/>
      </p:nvGrpSpPr>
      <p:grpSpPr>
        <a:xfrm>
          <a:off x="0" y="0"/>
          <a:ext cx="0" cy="0"/>
          <a:chOff x="0" y="0"/>
          <a:chExt cx="0" cy="0"/>
        </a:xfrm>
      </p:grpSpPr>
      <p:sp>
        <p:nvSpPr>
          <p:cNvPr id="2" name="Cím 1"/>
          <p:cNvSpPr>
            <a:spLocks noGrp="1"/>
          </p:cNvSpPr>
          <p:nvPr>
            <p:ph type="title"/>
          </p:nvPr>
        </p:nvSpPr>
        <p:spPr>
          <a:xfrm>
            <a:off x="609600" y="274638"/>
            <a:ext cx="10972800" cy="1143000"/>
          </a:xfrm>
        </p:spPr>
        <p:txBody>
          <a:bodyPr/>
          <a:lstStyle/>
          <a:p>
            <a:r>
              <a:rPr lang="hu-HU"/>
              <a:t>Mintacím szerkesztése</a:t>
            </a:r>
          </a:p>
        </p:txBody>
      </p:sp>
      <p:sp>
        <p:nvSpPr>
          <p:cNvPr id="3" name="Szöveg helye 2"/>
          <p:cNvSpPr>
            <a:spLocks noGrp="1"/>
          </p:cNvSpPr>
          <p:nvPr>
            <p:ph type="body" sz="half" idx="1"/>
          </p:nvPr>
        </p:nvSpPr>
        <p:spPr>
          <a:xfrm>
            <a:off x="609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97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3">
            <a:extLst>
              <a:ext uri="{FF2B5EF4-FFF2-40B4-BE49-F238E27FC236}">
                <a16:creationId xmlns:a16="http://schemas.microsoft.com/office/drawing/2014/main" id="{3415C3EC-740B-4B78-9FBA-95165CC4F208}"/>
              </a:ext>
            </a:extLst>
          </p:cNvPr>
          <p:cNvSpPr>
            <a:spLocks noGrp="1"/>
          </p:cNvSpPr>
          <p:nvPr>
            <p:ph type="dt" sz="half" idx="10"/>
          </p:nvPr>
        </p:nvSpPr>
        <p:spPr/>
        <p:txBody>
          <a:bodyPr/>
          <a:lstStyle>
            <a:lvl1pPr>
              <a:defRPr/>
            </a:lvl1pPr>
          </a:lstStyle>
          <a:p>
            <a:pPr>
              <a:defRPr/>
            </a:pPr>
            <a:fld id="{EB2FBC95-2B6A-4CEA-9B99-A3625B48020A}" type="datetimeFigureOut">
              <a:rPr lang="hu-HU"/>
              <a:pPr>
                <a:defRPr/>
              </a:pPr>
              <a:t>2022. 05. 02.</a:t>
            </a:fld>
            <a:endParaRPr lang="hu-HU"/>
          </a:p>
        </p:txBody>
      </p:sp>
      <p:sp>
        <p:nvSpPr>
          <p:cNvPr id="6" name="Élőláb helye 4">
            <a:extLst>
              <a:ext uri="{FF2B5EF4-FFF2-40B4-BE49-F238E27FC236}">
                <a16:creationId xmlns:a16="http://schemas.microsoft.com/office/drawing/2014/main" id="{2D92A2A5-A11D-4F80-AB41-1E144DD661C6}"/>
              </a:ext>
            </a:extLst>
          </p:cNvPr>
          <p:cNvSpPr>
            <a:spLocks noGrp="1"/>
          </p:cNvSpPr>
          <p:nvPr>
            <p:ph type="ftr" sz="quarter" idx="11"/>
          </p:nvPr>
        </p:nvSpPr>
        <p:spPr/>
        <p:txBody>
          <a:bodyPr/>
          <a:lstStyle>
            <a:lvl1pPr>
              <a:defRPr/>
            </a:lvl1pPr>
          </a:lstStyle>
          <a:p>
            <a:pPr>
              <a:defRPr/>
            </a:pPr>
            <a:endParaRPr lang="hu-HU"/>
          </a:p>
        </p:txBody>
      </p:sp>
      <p:sp>
        <p:nvSpPr>
          <p:cNvPr id="7" name="Dia számának helye 5">
            <a:extLst>
              <a:ext uri="{FF2B5EF4-FFF2-40B4-BE49-F238E27FC236}">
                <a16:creationId xmlns:a16="http://schemas.microsoft.com/office/drawing/2014/main" id="{5A042F2E-638C-489E-A966-668A8F0C02C0}"/>
              </a:ext>
            </a:extLst>
          </p:cNvPr>
          <p:cNvSpPr>
            <a:spLocks noGrp="1"/>
          </p:cNvSpPr>
          <p:nvPr>
            <p:ph type="sldNum" sz="quarter" idx="12"/>
          </p:nvPr>
        </p:nvSpPr>
        <p:spPr/>
        <p:txBody>
          <a:bodyPr/>
          <a:lstStyle>
            <a:lvl1pPr>
              <a:defRPr/>
            </a:lvl1pPr>
          </a:lstStyle>
          <a:p>
            <a:fld id="{DFA349DD-D246-4664-8A81-1B1A43E864EE}" type="slidenum">
              <a:rPr lang="hu-HU" altLang="hu-HU"/>
              <a:pPr/>
              <a:t>‹#›</a:t>
            </a:fld>
            <a:endParaRPr lang="hu-HU" altLang="hu-HU"/>
          </a:p>
        </p:txBody>
      </p:sp>
    </p:spTree>
    <p:extLst>
      <p:ext uri="{BB962C8B-B14F-4D97-AF65-F5344CB8AC3E}">
        <p14:creationId xmlns:p14="http://schemas.microsoft.com/office/powerpoint/2010/main" val="3705685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512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hu-HU"/>
              <a:t>Mintacím szerkesztése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5586B75A-687E-405C-8A0B-8D00578BA2C3}" type="datetimeFigureOut">
              <a:rPr lang="en-US" dirty="0"/>
              <a:pPr/>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973285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6530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u-HU"/>
              <a:t>Mintacím szerkesztése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5/2/2022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32695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0335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5/2/2022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80247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hu-HU"/>
              <a:t>Mintacím szerkesztése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hu-HU"/>
              <a:t>Mintaszöveg szerkesztése</a:t>
            </a:r>
          </a:p>
        </p:txBody>
      </p:sp>
      <p:sp>
        <p:nvSpPr>
          <p:cNvPr id="5" name="Date Placeholder 4"/>
          <p:cNvSpPr>
            <a:spLocks noGrp="1"/>
          </p:cNvSpPr>
          <p:nvPr>
            <p:ph type="dt" sz="half" idx="10"/>
          </p:nvPr>
        </p:nvSpPr>
        <p:spPr/>
        <p:txBody>
          <a:bodyPr/>
          <a:lstStyle/>
          <a:p>
            <a:fld id="{AF6E2C9B-5FA2-460D-9BE7-B0812FC2A6FF}"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2605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hu-HU"/>
              <a:t>Mintacím szerkesztése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5/2/2022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35881374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5/2/2022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86640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runchbase.com/funding_round/seon-security-series-b--49ec5ac4" TargetMode="External"/><Relationship Id="rId2" Type="http://schemas.openxmlformats.org/officeDocument/2006/relationships/hyperlink" Target="https://www.crunchbase.com/organization/seon-security" TargetMode="Externa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www.crunchbase.com/organization/creandu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assets.kpmg/content/dam/kpmg/nl/pdf/2019/advisory/kpmg-real-estate-advisory-4th-edition-june-2019.pdf"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news.nike.com/news/nike-adapt-bb"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motor1.com/news/305102/ford-smart-bed-keep-lane/" TargetMode="Externa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dezeen.com/2019/03/14/ford-noise-cancelling-kennel-desig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phy.com/gifs/evolution-desk-hsmTy1tNNrS5q"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synchronmed.com/stentrod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bloomberg.com/news/articles/2020-02-25/fujifilm-soars-on-japan-s-plan-to-recommend-drug-for-coronavirus" TargetMode="External"/><Relationship Id="rId2" Type="http://schemas.openxmlformats.org/officeDocument/2006/relationships/hyperlink" Target="https://www.bloomberg.com/news/articles/2020-02-24/global-cases-spark-selloff-no-pandemic-who-says-virus-update"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www.nippon.com/en/news/yjj2020022300235/japan-starts-using-antiflu-drug-avigan-for-coronaviru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index.hu/mindekozben/poszt/2019/04/26/latasserult_gyerekeknek_fejleszt_braille-epitokockakat_a_lego/?fbclid=IwAR3dXy0nbOBAEE8axz6vjHp1-IAT7i7V3DdODrmPklQforYzPlYHbGk5v5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andard.co.uk/fashion/prada-becomes-the-first-luxury-brand-to-sign-a-sustainability-deal-a4287041.html" TargetMode="External"/><Relationship Id="rId2" Type="http://schemas.openxmlformats.org/officeDocument/2006/relationships/hyperlink" Target="https://www.standard.co.uk/fashion/prada-adidas-collaboration-news-a4282056.html"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www.fastcompany.com/40451582/7-skills-managers-will-need-in-2025" TargetMode="External"/><Relationship Id="rId2" Type="http://schemas.openxmlformats.org/officeDocument/2006/relationships/hyperlink" Target="https://www.cbre.com/about/media-center/work-and-the-workplace-2030"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prezi.com/" TargetMode="External"/><Relationship Id="rId2" Type="http://schemas.openxmlformats.org/officeDocument/2006/relationships/hyperlink" Target="https://sociable.co/technology/startup-ecosystem-hungary/"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B7CAA96-3D68-40CE-B322-50ECE948206A}"/>
              </a:ext>
            </a:extLst>
          </p:cNvPr>
          <p:cNvSpPr>
            <a:spLocks noGrp="1"/>
          </p:cNvSpPr>
          <p:nvPr>
            <p:ph type="ctrTitle"/>
          </p:nvPr>
        </p:nvSpPr>
        <p:spPr>
          <a:xfrm>
            <a:off x="-484517" y="-62912"/>
            <a:ext cx="10782300" cy="3352800"/>
          </a:xfrm>
        </p:spPr>
        <p:txBody>
          <a:bodyPr/>
          <a:lstStyle/>
          <a:p>
            <a:pPr algn="ctr"/>
            <a:r>
              <a:rPr lang="hu-HU" sz="4400" dirty="0" smtClean="0"/>
              <a:t/>
            </a:r>
            <a:br>
              <a:rPr lang="hu-HU" sz="4400" dirty="0" smtClean="0"/>
            </a:br>
            <a:endParaRPr lang="hu-HU" sz="4400" dirty="0"/>
          </a:p>
        </p:txBody>
      </p:sp>
      <p:sp>
        <p:nvSpPr>
          <p:cNvPr id="3" name="Alcím 2">
            <a:extLst>
              <a:ext uri="{FF2B5EF4-FFF2-40B4-BE49-F238E27FC236}">
                <a16:creationId xmlns:a16="http://schemas.microsoft.com/office/drawing/2014/main" id="{93DAB726-5F0C-4B31-9421-47C6CFBE9452}"/>
              </a:ext>
            </a:extLst>
          </p:cNvPr>
          <p:cNvSpPr>
            <a:spLocks noGrp="1"/>
          </p:cNvSpPr>
          <p:nvPr>
            <p:ph type="subTitle" idx="1"/>
          </p:nvPr>
        </p:nvSpPr>
        <p:spPr>
          <a:xfrm>
            <a:off x="2963799" y="5925682"/>
            <a:ext cx="9228201" cy="1645920"/>
          </a:xfrm>
        </p:spPr>
        <p:txBody>
          <a:bodyPr>
            <a:normAutofit/>
          </a:bodyPr>
          <a:lstStyle/>
          <a:p>
            <a:pPr algn="r"/>
            <a:r>
              <a:rPr lang="hu-HU" sz="2000" dirty="0" smtClean="0"/>
              <a:t>Dr</a:t>
            </a:r>
            <a:r>
              <a:rPr lang="hu-HU" sz="2000" dirty="0"/>
              <a:t>. Hegyi  Barbara</a:t>
            </a:r>
          </a:p>
          <a:p>
            <a:pPr algn="r"/>
            <a:r>
              <a:rPr lang="hu-HU" sz="2000" dirty="0"/>
              <a:t>bhegyi@inf.elte.hu</a:t>
            </a:r>
          </a:p>
        </p:txBody>
      </p:sp>
      <p:pic>
        <p:nvPicPr>
          <p:cNvPr id="5" name="Kép 4" descr="Idea: Observations During Your Walk | A Daily Lif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67" y="3025157"/>
            <a:ext cx="2800504" cy="3847784"/>
          </a:xfrm>
          <a:prstGeom prst="rect">
            <a:avLst/>
          </a:prstGeom>
        </p:spPr>
      </p:pic>
      <p:sp>
        <p:nvSpPr>
          <p:cNvPr id="6" name="Cím 1">
            <a:extLst>
              <a:ext uri="{FF2B5EF4-FFF2-40B4-BE49-F238E27FC236}">
                <a16:creationId xmlns:a16="http://schemas.microsoft.com/office/drawing/2014/main" id="{DB7CAA96-3D68-40CE-B322-50ECE948206A}"/>
              </a:ext>
            </a:extLst>
          </p:cNvPr>
          <p:cNvSpPr txBox="1">
            <a:spLocks/>
          </p:cNvSpPr>
          <p:nvPr/>
        </p:nvSpPr>
        <p:spPr>
          <a:xfrm>
            <a:off x="2893671" y="3464668"/>
            <a:ext cx="10782300" cy="2258155"/>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8800" kern="1200" spc="-120" baseline="0">
                <a:solidFill>
                  <a:srgbClr val="FFFFFF"/>
                </a:solidFill>
                <a:latin typeface="+mj-lt"/>
                <a:ea typeface="+mj-ea"/>
                <a:cs typeface="+mj-cs"/>
              </a:defRPr>
            </a:lvl1pPr>
          </a:lstStyle>
          <a:p>
            <a:pPr algn="ctr"/>
            <a:r>
              <a:rPr lang="hu-HU" sz="4400" dirty="0" smtClean="0">
                <a:solidFill>
                  <a:schemeClr val="accent3">
                    <a:lumMod val="50000"/>
                  </a:schemeClr>
                </a:solidFill>
              </a:rPr>
              <a:t>The </a:t>
            </a:r>
            <a:r>
              <a:rPr lang="hu-HU" sz="4400" dirty="0" err="1" smtClean="0">
                <a:solidFill>
                  <a:schemeClr val="accent3">
                    <a:lumMod val="50000"/>
                  </a:schemeClr>
                </a:solidFill>
              </a:rPr>
              <a:t>role</a:t>
            </a:r>
            <a:r>
              <a:rPr lang="hu-HU" sz="4400" dirty="0" smtClean="0">
                <a:solidFill>
                  <a:schemeClr val="accent3">
                    <a:lumMod val="50000"/>
                  </a:schemeClr>
                </a:solidFill>
              </a:rPr>
              <a:t> of </a:t>
            </a:r>
            <a:r>
              <a:rPr lang="hu-HU" sz="4400" dirty="0" err="1" smtClean="0">
                <a:solidFill>
                  <a:schemeClr val="accent3">
                    <a:lumMod val="50000"/>
                  </a:schemeClr>
                </a:solidFill>
              </a:rPr>
              <a:t>innovative</a:t>
            </a:r>
            <a:r>
              <a:rPr lang="hu-HU" sz="4400" dirty="0" smtClean="0">
                <a:solidFill>
                  <a:schemeClr val="accent3">
                    <a:lumMod val="50000"/>
                  </a:schemeClr>
                </a:solidFill>
              </a:rPr>
              <a:t> </a:t>
            </a:r>
            <a:r>
              <a:rPr lang="hu-HU" sz="4400" dirty="0" err="1" smtClean="0">
                <a:solidFill>
                  <a:schemeClr val="accent3">
                    <a:lumMod val="50000"/>
                  </a:schemeClr>
                </a:solidFill>
              </a:rPr>
              <a:t>thinking</a:t>
            </a:r>
            <a:r>
              <a:rPr lang="hu-HU" sz="4400" dirty="0" smtClean="0">
                <a:solidFill>
                  <a:schemeClr val="accent3">
                    <a:lumMod val="50000"/>
                  </a:schemeClr>
                </a:solidFill>
              </a:rPr>
              <a:t> </a:t>
            </a:r>
            <a:endParaRPr lang="hu-HU" sz="4400" dirty="0">
              <a:solidFill>
                <a:schemeClr val="accent3">
                  <a:lumMod val="50000"/>
                </a:schemeClr>
              </a:solidFill>
            </a:endParaRPr>
          </a:p>
        </p:txBody>
      </p:sp>
    </p:spTree>
    <p:extLst>
      <p:ext uri="{BB962C8B-B14F-4D97-AF65-F5344CB8AC3E}">
        <p14:creationId xmlns:p14="http://schemas.microsoft.com/office/powerpoint/2010/main" val="332682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u="sng" dirty="0">
                <a:hlinkClick r:id="rId2"/>
              </a:rPr>
              <a:t>SEON</a:t>
            </a:r>
            <a:r>
              <a:rPr lang="en-US" dirty="0"/>
              <a:t> raised $94,000,000 / </a:t>
            </a:r>
            <a:r>
              <a:rPr lang="en-US" dirty="0">
                <a:hlinkClick r:id="rId3"/>
              </a:rPr>
              <a:t>Series B</a:t>
            </a:r>
            <a:r>
              <a:rPr lang="en-US" dirty="0"/>
              <a:t> from </a:t>
            </a:r>
            <a:r>
              <a:rPr lang="en-US" dirty="0" err="1">
                <a:hlinkClick r:id="rId4"/>
              </a:rPr>
              <a:t>Creandum</a:t>
            </a:r>
            <a:r>
              <a:rPr lang="en-US" dirty="0"/>
              <a:t> and </a:t>
            </a:r>
            <a:r>
              <a:rPr lang="en-US" dirty="0">
                <a:hlinkClick r:id="rId3"/>
              </a:rPr>
              <a:t>2</a:t>
            </a:r>
            <a:r>
              <a:rPr lang="en-US" dirty="0"/>
              <a:t> other investors</a:t>
            </a:r>
            <a:endParaRPr lang="hu-HU" dirty="0"/>
          </a:p>
        </p:txBody>
      </p:sp>
      <p:pic>
        <p:nvPicPr>
          <p:cNvPr id="2050" name="Picture 2" descr="digitális ujjlenyomat"/>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48659" y="3190031"/>
            <a:ext cx="5556063" cy="3126211"/>
          </a:xfrm>
          <a:prstGeom prst="rect">
            <a:avLst/>
          </a:prstGeom>
          <a:noFill/>
          <a:extLst>
            <a:ext uri="{909E8E84-426E-40DD-AFC4-6F175D3DCCD1}">
              <a14:hiddenFill xmlns:a14="http://schemas.microsoft.com/office/drawing/2010/main">
                <a:solidFill>
                  <a:srgbClr val="FFFFFF"/>
                </a:solidFill>
              </a14:hiddenFill>
            </a:ext>
          </a:extLst>
        </p:spPr>
      </p:pic>
      <p:sp>
        <p:nvSpPr>
          <p:cNvPr id="4" name="Szövegdoboz 3"/>
          <p:cNvSpPr txBox="1"/>
          <p:nvPr/>
        </p:nvSpPr>
        <p:spPr>
          <a:xfrm>
            <a:off x="6896848" y="2994212"/>
            <a:ext cx="4619812" cy="3416320"/>
          </a:xfrm>
          <a:prstGeom prst="rect">
            <a:avLst/>
          </a:prstGeom>
          <a:noFill/>
        </p:spPr>
        <p:txBody>
          <a:bodyPr wrap="square" rtlCol="0">
            <a:spAutoFit/>
          </a:bodyPr>
          <a:lstStyle/>
          <a:p>
            <a:r>
              <a:rPr lang="en-US" sz="3600" dirty="0"/>
              <a:t>SEON is an online fraud prevention platform that detects and stops fraud in real-time through transactional data analysis.</a:t>
            </a:r>
            <a:endParaRPr lang="hu-HU" sz="3600" dirty="0"/>
          </a:p>
        </p:txBody>
      </p:sp>
    </p:spTree>
    <p:extLst>
      <p:ext uri="{BB962C8B-B14F-4D97-AF65-F5344CB8AC3E}">
        <p14:creationId xmlns:p14="http://schemas.microsoft.com/office/powerpoint/2010/main" val="1347183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You</a:t>
            </a:r>
            <a:r>
              <a:rPr lang="hu-HU" dirty="0" smtClean="0"/>
              <a:t> had </a:t>
            </a:r>
            <a:r>
              <a:rPr lang="hu-HU" dirty="0" err="1" smtClean="0"/>
              <a:t>great</a:t>
            </a:r>
            <a:r>
              <a:rPr lang="hu-HU" dirty="0" smtClean="0"/>
              <a:t> </a:t>
            </a:r>
            <a:r>
              <a:rPr lang="hu-HU" dirty="0" err="1" smtClean="0"/>
              <a:t>ideas</a:t>
            </a:r>
            <a:r>
              <a:rPr lang="hu-HU" dirty="0" smtClean="0"/>
              <a:t> …</a:t>
            </a:r>
            <a:r>
              <a:rPr lang="hu-HU" dirty="0" err="1" smtClean="0"/>
              <a:t>let’s</a:t>
            </a:r>
            <a:r>
              <a:rPr lang="hu-HU" dirty="0" smtClean="0"/>
              <a:t> </a:t>
            </a:r>
            <a:r>
              <a:rPr lang="hu-HU" dirty="0" err="1" smtClean="0"/>
              <a:t>see</a:t>
            </a:r>
            <a:r>
              <a:rPr lang="hu-HU" dirty="0" smtClean="0"/>
              <a:t> </a:t>
            </a:r>
            <a:r>
              <a:rPr lang="hu-HU" dirty="0" err="1" smtClean="0"/>
              <a:t>some</a:t>
            </a:r>
            <a:r>
              <a:rPr lang="hu-HU" dirty="0" smtClean="0"/>
              <a:t> of </a:t>
            </a:r>
            <a:r>
              <a:rPr lang="hu-HU" dirty="0" err="1" smtClean="0"/>
              <a:t>your</a:t>
            </a:r>
            <a:r>
              <a:rPr lang="hu-HU" dirty="0" smtClean="0"/>
              <a:t> </a:t>
            </a:r>
            <a:r>
              <a:rPr lang="hu-HU" dirty="0" err="1" smtClean="0"/>
              <a:t>competitors</a:t>
            </a:r>
            <a:endParaRPr lang="hu-HU" dirty="0"/>
          </a:p>
        </p:txBody>
      </p:sp>
      <p:sp>
        <p:nvSpPr>
          <p:cNvPr id="3" name="Szöveg helye 2"/>
          <p:cNvSpPr>
            <a:spLocks noGrp="1"/>
          </p:cNvSpPr>
          <p:nvPr>
            <p:ph type="body" idx="1"/>
          </p:nvPr>
        </p:nvSpPr>
        <p:spPr/>
        <p:txBody>
          <a:bodyPr/>
          <a:lstStyle/>
          <a:p>
            <a:r>
              <a:rPr lang="hu-HU" dirty="0" err="1" smtClean="0"/>
              <a:t>Smart</a:t>
            </a:r>
            <a:r>
              <a:rPr lang="hu-HU" dirty="0" smtClean="0"/>
              <a:t> </a:t>
            </a:r>
            <a:r>
              <a:rPr lang="hu-HU" dirty="0" err="1" smtClean="0"/>
              <a:t>home</a:t>
            </a:r>
            <a:r>
              <a:rPr lang="hu-HU" dirty="0" err="1"/>
              <a:t>,</a:t>
            </a:r>
            <a:r>
              <a:rPr lang="hu-HU" dirty="0" err="1" smtClean="0"/>
              <a:t>smart</a:t>
            </a:r>
            <a:r>
              <a:rPr lang="hu-HU" dirty="0" smtClean="0"/>
              <a:t> </a:t>
            </a:r>
            <a:r>
              <a:rPr lang="hu-HU" dirty="0" err="1" smtClean="0"/>
              <a:t>clothing</a:t>
            </a:r>
            <a:r>
              <a:rPr lang="hu-HU" dirty="0" smtClean="0"/>
              <a:t>, </a:t>
            </a:r>
            <a:r>
              <a:rPr lang="hu-HU" dirty="0" err="1" smtClean="0"/>
              <a:t>new</a:t>
            </a:r>
            <a:r>
              <a:rPr lang="hu-HU" dirty="0" smtClean="0"/>
              <a:t> </a:t>
            </a:r>
            <a:r>
              <a:rPr lang="hu-HU" dirty="0" err="1" smtClean="0"/>
              <a:t>methods</a:t>
            </a:r>
            <a:r>
              <a:rPr lang="hu-HU" dirty="0" smtClean="0"/>
              <a:t> in </a:t>
            </a:r>
            <a:r>
              <a:rPr lang="hu-HU" dirty="0" err="1" smtClean="0"/>
              <a:t>education</a:t>
            </a:r>
            <a:r>
              <a:rPr lang="hu-HU" dirty="0" smtClean="0"/>
              <a:t> and </a:t>
            </a:r>
            <a:r>
              <a:rPr lang="hu-HU" dirty="0" err="1" smtClean="0"/>
              <a:t>tackling</a:t>
            </a:r>
            <a:r>
              <a:rPr lang="hu-HU" dirty="0" smtClean="0"/>
              <a:t> </a:t>
            </a:r>
            <a:r>
              <a:rPr lang="hu-HU" dirty="0" err="1" smtClean="0"/>
              <a:t>pandemics</a:t>
            </a:r>
            <a:r>
              <a:rPr lang="hu-HU" dirty="0" smtClean="0"/>
              <a:t> </a:t>
            </a:r>
            <a:endParaRPr lang="hu-HU" dirty="0"/>
          </a:p>
        </p:txBody>
      </p:sp>
    </p:spTree>
    <p:extLst>
      <p:ext uri="{BB962C8B-B14F-4D97-AF65-F5344CB8AC3E}">
        <p14:creationId xmlns:p14="http://schemas.microsoft.com/office/powerpoint/2010/main" val="3908194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p:cNvPicPr>
            <a:picLocks noChangeAspect="1"/>
          </p:cNvPicPr>
          <p:nvPr/>
        </p:nvPicPr>
        <p:blipFill rotWithShape="1">
          <a:blip r:embed="rId2"/>
          <a:srcRect l="8556" t="16076" r="9950" b="13443"/>
          <a:stretch/>
        </p:blipFill>
        <p:spPr>
          <a:xfrm>
            <a:off x="237106" y="699912"/>
            <a:ext cx="11057152" cy="5379156"/>
          </a:xfrm>
          <a:prstGeom prst="rect">
            <a:avLst/>
          </a:prstGeom>
        </p:spPr>
      </p:pic>
      <p:sp>
        <p:nvSpPr>
          <p:cNvPr id="8" name="Szövegdoboz 7"/>
          <p:cNvSpPr txBox="1"/>
          <p:nvPr/>
        </p:nvSpPr>
        <p:spPr>
          <a:xfrm>
            <a:off x="135467" y="6423378"/>
            <a:ext cx="11424355" cy="369332"/>
          </a:xfrm>
          <a:prstGeom prst="rect">
            <a:avLst/>
          </a:prstGeom>
          <a:noFill/>
        </p:spPr>
        <p:txBody>
          <a:bodyPr wrap="square" rtlCol="0">
            <a:spAutoFit/>
          </a:bodyPr>
          <a:lstStyle/>
          <a:p>
            <a:r>
              <a:rPr lang="hu-HU" dirty="0">
                <a:hlinkClick r:id="rId3"/>
              </a:rPr>
              <a:t>https://assets.kpmg/content/dam/kpmg/nl/pdf/2019/advisory/kpmg-real-estate-advisory-4th-edition-june-2019.pdf</a:t>
            </a:r>
            <a:endParaRPr lang="hu-HU" dirty="0"/>
          </a:p>
        </p:txBody>
      </p:sp>
    </p:spTree>
    <p:extLst>
      <p:ext uri="{BB962C8B-B14F-4D97-AF65-F5344CB8AC3E}">
        <p14:creationId xmlns:p14="http://schemas.microsoft.com/office/powerpoint/2010/main" val="21321368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0772775" cy="1658198"/>
          </a:xfrm>
        </p:spPr>
        <p:txBody>
          <a:bodyPr/>
          <a:lstStyle/>
          <a:p>
            <a:r>
              <a:rPr lang="hu-HU" dirty="0" smtClean="0"/>
              <a:t>NIKE </a:t>
            </a:r>
            <a:r>
              <a:rPr lang="hu-HU" dirty="0" err="1" smtClean="0"/>
              <a:t>adapt</a:t>
            </a:r>
            <a:r>
              <a:rPr lang="hu-HU" dirty="0" smtClean="0"/>
              <a:t> BB</a:t>
            </a:r>
            <a:endParaRPr lang="hu-HU" dirty="0"/>
          </a:p>
        </p:txBody>
      </p:sp>
      <p:sp>
        <p:nvSpPr>
          <p:cNvPr id="3" name="Tartalom helye 2"/>
          <p:cNvSpPr>
            <a:spLocks noGrp="1"/>
          </p:cNvSpPr>
          <p:nvPr>
            <p:ph idx="1"/>
          </p:nvPr>
        </p:nvSpPr>
        <p:spPr>
          <a:xfrm>
            <a:off x="236818" y="1328773"/>
            <a:ext cx="5677845" cy="5141474"/>
          </a:xfrm>
        </p:spPr>
        <p:txBody>
          <a:bodyPr>
            <a:normAutofit fontScale="92500" lnSpcReduction="10000"/>
          </a:bodyPr>
          <a:lstStyle/>
          <a:p>
            <a:pPr algn="just"/>
            <a:r>
              <a:rPr lang="en-US" dirty="0"/>
              <a:t>Nike Adapt BB </a:t>
            </a:r>
            <a:r>
              <a:rPr lang="hu-HU" dirty="0" smtClean="0"/>
              <a:t>(</a:t>
            </a:r>
            <a:r>
              <a:rPr lang="hu-HU" dirty="0" err="1" smtClean="0"/>
              <a:t>basketball</a:t>
            </a:r>
            <a:r>
              <a:rPr lang="hu-HU" dirty="0" smtClean="0"/>
              <a:t>) </a:t>
            </a:r>
            <a:r>
              <a:rPr lang="en-US" dirty="0" smtClean="0"/>
              <a:t>is </a:t>
            </a:r>
            <a:r>
              <a:rPr lang="en-US" dirty="0"/>
              <a:t>the first continually updated performance product from Nike due to the </a:t>
            </a:r>
            <a:r>
              <a:rPr lang="en-US" dirty="0">
                <a:solidFill>
                  <a:srgbClr val="FF0000"/>
                </a:solidFill>
              </a:rPr>
              <a:t>near-symbiotic relationship between the shoe’s digital app and the shoe’s opt-in firmware updates. </a:t>
            </a:r>
            <a:endParaRPr lang="hu-HU" dirty="0" smtClean="0">
              <a:solidFill>
                <a:srgbClr val="FF0000"/>
              </a:solidFill>
            </a:endParaRPr>
          </a:p>
          <a:p>
            <a:pPr algn="just"/>
            <a:r>
              <a:rPr lang="en-US" dirty="0"/>
              <a:t>Because </a:t>
            </a:r>
            <a:r>
              <a:rPr lang="en-US" dirty="0">
                <a:solidFill>
                  <a:srgbClr val="FF0000"/>
                </a:solidFill>
              </a:rPr>
              <a:t>the needs of the foot change at any given time based on the sport</a:t>
            </a:r>
            <a:r>
              <a:rPr lang="en-US" dirty="0"/>
              <a:t>, its duration and on specific movements, like a slashing cut to the basket, "perfect fit" is a floating target.</a:t>
            </a:r>
            <a:endParaRPr lang="hu-HU" dirty="0" smtClean="0">
              <a:solidFill>
                <a:srgbClr val="FF0000"/>
              </a:solidFill>
            </a:endParaRPr>
          </a:p>
          <a:p>
            <a:pPr algn="just"/>
            <a:r>
              <a:rPr lang="en-US" dirty="0" smtClean="0"/>
              <a:t>As </a:t>
            </a:r>
            <a:r>
              <a:rPr lang="en-US" dirty="0"/>
              <a:t>the </a:t>
            </a:r>
            <a:r>
              <a:rPr lang="en-US" dirty="0" err="1"/>
              <a:t>FitAdapt</a:t>
            </a:r>
            <a:r>
              <a:rPr lang="en-US" dirty="0"/>
              <a:t> system hones the quality of fit in basketball, the next step will be to bring </a:t>
            </a:r>
            <a:r>
              <a:rPr lang="en-US" dirty="0" err="1"/>
              <a:t>FitAdapt</a:t>
            </a:r>
            <a:r>
              <a:rPr lang="en-US" dirty="0"/>
              <a:t> to other sports and lifestyle products, </a:t>
            </a:r>
            <a:r>
              <a:rPr lang="en-US" dirty="0">
                <a:solidFill>
                  <a:srgbClr val="FF0000"/>
                </a:solidFill>
              </a:rPr>
              <a:t>each with unique demands for fit in different environments</a:t>
            </a:r>
            <a:r>
              <a:rPr lang="en-US" dirty="0" smtClean="0"/>
              <a:t>.</a:t>
            </a:r>
            <a:endParaRPr lang="hu-HU" dirty="0" smtClean="0"/>
          </a:p>
          <a:p>
            <a:pPr algn="just"/>
            <a:endParaRPr lang="hu-HU" dirty="0"/>
          </a:p>
          <a:p>
            <a:pPr algn="just"/>
            <a:r>
              <a:rPr lang="hu-HU" sz="1100" dirty="0">
                <a:hlinkClick r:id="rId2"/>
              </a:rPr>
              <a:t>https://news.nike.com/news/nike-adapt-bb</a:t>
            </a:r>
            <a:endParaRPr lang="hu-HU" sz="1100" dirty="0"/>
          </a:p>
        </p:txBody>
      </p:sp>
      <p:pic>
        <p:nvPicPr>
          <p:cNvPr id="4" name="Kép 3"/>
          <p:cNvPicPr>
            <a:picLocks noChangeAspect="1"/>
          </p:cNvPicPr>
          <p:nvPr/>
        </p:nvPicPr>
        <p:blipFill rotWithShape="1">
          <a:blip r:embed="rId3"/>
          <a:srcRect t="6896" r="34178" b="6556"/>
          <a:stretch/>
        </p:blipFill>
        <p:spPr>
          <a:xfrm>
            <a:off x="8623138" y="4181941"/>
            <a:ext cx="3450685" cy="2552180"/>
          </a:xfrm>
          <a:prstGeom prst="rect">
            <a:avLst/>
          </a:prstGeom>
        </p:spPr>
      </p:pic>
      <p:pic>
        <p:nvPicPr>
          <p:cNvPr id="2050" name="Picture 2" descr="What is Nike Adapt?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5833" y="0"/>
            <a:ext cx="5253145" cy="4228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12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The </a:t>
            </a:r>
            <a:r>
              <a:rPr lang="hu-HU" dirty="0" err="1" smtClean="0"/>
              <a:t>shoe</a:t>
            </a:r>
            <a:r>
              <a:rPr lang="hu-HU" dirty="0" smtClean="0"/>
              <a:t> </a:t>
            </a:r>
            <a:r>
              <a:rPr lang="hu-HU" dirty="0" err="1" smtClean="0"/>
              <a:t>that</a:t>
            </a:r>
            <a:r>
              <a:rPr lang="hu-HU" dirty="0" smtClean="0"/>
              <a:t> </a:t>
            </a:r>
            <a:r>
              <a:rPr lang="hu-HU" dirty="0" err="1" smtClean="0"/>
              <a:t>grows</a:t>
            </a:r>
            <a:endParaRPr lang="hu-HU" dirty="0"/>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rotWithShape="1">
          <a:blip r:embed="rId2"/>
          <a:srcRect l="31873" t="31874" r="19215" b="14253"/>
          <a:stretch/>
        </p:blipFill>
        <p:spPr>
          <a:xfrm>
            <a:off x="2754775" y="2011680"/>
            <a:ext cx="7454096" cy="4618299"/>
          </a:xfrm>
          <a:prstGeom prst="rect">
            <a:avLst/>
          </a:prstGeom>
        </p:spPr>
      </p:pic>
    </p:spTree>
    <p:extLst>
      <p:ext uri="{BB962C8B-B14F-4D97-AF65-F5344CB8AC3E}">
        <p14:creationId xmlns:p14="http://schemas.microsoft.com/office/powerpoint/2010/main" val="1130189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939446" y="206022"/>
            <a:ext cx="10772775" cy="1658198"/>
          </a:xfrm>
        </p:spPr>
        <p:txBody>
          <a:bodyPr/>
          <a:lstStyle/>
          <a:p>
            <a:r>
              <a:rPr lang="hu-HU" dirty="0" err="1" smtClean="0"/>
              <a:t>Ford’s</a:t>
            </a:r>
            <a:r>
              <a:rPr lang="hu-HU" dirty="0" smtClean="0"/>
              <a:t> </a:t>
            </a:r>
            <a:r>
              <a:rPr lang="hu-HU" dirty="0" err="1" smtClean="0"/>
              <a:t>smart</a:t>
            </a:r>
            <a:r>
              <a:rPr lang="hu-HU" dirty="0" smtClean="0"/>
              <a:t> bed </a:t>
            </a:r>
            <a:r>
              <a:rPr lang="hu-HU" dirty="0" err="1" smtClean="0"/>
              <a:t>for</a:t>
            </a:r>
            <a:r>
              <a:rPr lang="hu-HU" dirty="0" smtClean="0"/>
              <a:t> </a:t>
            </a:r>
            <a:r>
              <a:rPr lang="hu-HU" dirty="0" err="1" smtClean="0"/>
              <a:t>couples</a:t>
            </a:r>
            <a:r>
              <a:rPr lang="hu-HU" dirty="0" smtClean="0"/>
              <a:t> </a:t>
            </a:r>
            <a:endParaRPr lang="hu-HU" dirty="0"/>
          </a:p>
        </p:txBody>
      </p:sp>
      <p:sp>
        <p:nvSpPr>
          <p:cNvPr id="3" name="Tartalom helye 2"/>
          <p:cNvSpPr>
            <a:spLocks noGrp="1"/>
          </p:cNvSpPr>
          <p:nvPr>
            <p:ph idx="1"/>
          </p:nvPr>
        </p:nvSpPr>
        <p:spPr>
          <a:xfrm>
            <a:off x="676656" y="4910666"/>
            <a:ext cx="10753725" cy="1467555"/>
          </a:xfrm>
        </p:spPr>
        <p:txBody>
          <a:bodyPr>
            <a:normAutofit fontScale="92500" lnSpcReduction="20000"/>
          </a:bodyPr>
          <a:lstStyle/>
          <a:p>
            <a:r>
              <a:rPr lang="en-US" dirty="0"/>
              <a:t>It’s called the </a:t>
            </a:r>
            <a:r>
              <a:rPr lang="en-US" dirty="0">
                <a:solidFill>
                  <a:srgbClr val="FF0000"/>
                </a:solidFill>
              </a:rPr>
              <a:t>Lane-Keeping Bed </a:t>
            </a:r>
            <a:r>
              <a:rPr lang="en-US" dirty="0"/>
              <a:t>and, according to the automaker, “applies car tech know-how to ensuring that even the most selfish bed mate stays firmly ‘in their lane’ through the night</a:t>
            </a:r>
            <a:r>
              <a:rPr lang="en-US" dirty="0" smtClean="0"/>
              <a:t>.”</a:t>
            </a:r>
            <a:endParaRPr lang="hu-HU" dirty="0" smtClean="0"/>
          </a:p>
          <a:p>
            <a:endParaRPr lang="hu-HU" dirty="0" smtClean="0"/>
          </a:p>
          <a:p>
            <a:r>
              <a:rPr lang="hu-HU" sz="1300" dirty="0">
                <a:hlinkClick r:id="rId2"/>
              </a:rPr>
              <a:t>https://www.motor1.com/news/305102/ford-smart-bed-keep-lane/</a:t>
            </a:r>
            <a:endParaRPr lang="hu-HU" sz="1300" dirty="0"/>
          </a:p>
        </p:txBody>
      </p:sp>
      <p:pic>
        <p:nvPicPr>
          <p:cNvPr id="1026" name="Picture 2" descr="https://tse4.mm.bing.net/th?id=OIP.HA-g0oV8P5yKtc__QuQaigHaEK&amp;pid=Api&amp;P=0&amp;w=326&amp;h=1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41" y="1562982"/>
            <a:ext cx="5722309" cy="32122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fastcompany.net/image/upload/w_1280,f_auto,q_auto,fl_lossy/wp-cms/uploads/2019/02/p-1-90306912-ford-bed.jp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286910" y="1562982"/>
            <a:ext cx="5529086" cy="321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569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idx="1"/>
          </p:nvPr>
        </p:nvSpPr>
        <p:spPr>
          <a:xfrm>
            <a:off x="823411" y="837636"/>
            <a:ext cx="10753725" cy="3766185"/>
          </a:xfrm>
        </p:spPr>
        <p:txBody>
          <a:bodyPr>
            <a:normAutofit/>
          </a:bodyPr>
          <a:lstStyle/>
          <a:p>
            <a:r>
              <a:rPr lang="en-US" sz="4000" dirty="0">
                <a:solidFill>
                  <a:schemeClr val="accent6">
                    <a:lumMod val="75000"/>
                  </a:schemeClr>
                </a:solidFill>
              </a:rPr>
              <a:t>This Ford crib simulates a driving car to put your baby to </a:t>
            </a:r>
            <a:r>
              <a:rPr lang="en-US" sz="4000" dirty="0" smtClean="0">
                <a:solidFill>
                  <a:schemeClr val="accent6">
                    <a:lumMod val="75000"/>
                  </a:schemeClr>
                </a:solidFill>
              </a:rPr>
              <a:t>sleep</a:t>
            </a:r>
            <a:endParaRPr lang="hu-HU" sz="4000" dirty="0" smtClean="0">
              <a:solidFill>
                <a:schemeClr val="accent6">
                  <a:lumMod val="75000"/>
                </a:schemeClr>
              </a:solidFill>
            </a:endParaRPr>
          </a:p>
          <a:p>
            <a:endParaRPr lang="hu-HU" sz="4000" dirty="0">
              <a:solidFill>
                <a:schemeClr val="accent6">
                  <a:lumMod val="75000"/>
                </a:schemeClr>
              </a:solidFill>
            </a:endParaRPr>
          </a:p>
        </p:txBody>
      </p:sp>
      <p:pic>
        <p:nvPicPr>
          <p:cNvPr id="3074" name="Picture 2" descr="MotorDreams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0" y="1880129"/>
            <a:ext cx="6953250" cy="462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888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en-US" b="1" dirty="0"/>
              <a:t>Ford's noise-cancelling kennel shields dogs from fireworks</a:t>
            </a:r>
            <a:br>
              <a:rPr lang="en-US" b="1" dirty="0"/>
            </a:br>
            <a:endParaRPr lang="hu-HU" dirty="0"/>
          </a:p>
        </p:txBody>
      </p:sp>
      <p:sp>
        <p:nvSpPr>
          <p:cNvPr id="3" name="Tartalom helye 2"/>
          <p:cNvSpPr>
            <a:spLocks noGrp="1"/>
          </p:cNvSpPr>
          <p:nvPr>
            <p:ph idx="1"/>
          </p:nvPr>
        </p:nvSpPr>
        <p:spPr/>
        <p:txBody>
          <a:bodyPr/>
          <a:lstStyle/>
          <a:p>
            <a:endParaRPr lang="hu-HU" dirty="0" smtClean="0"/>
          </a:p>
          <a:p>
            <a:endParaRPr lang="hu-HU" dirty="0"/>
          </a:p>
          <a:p>
            <a:endParaRPr lang="hu-HU" dirty="0" smtClean="0"/>
          </a:p>
          <a:p>
            <a:endParaRPr lang="hu-HU" dirty="0"/>
          </a:p>
          <a:p>
            <a:endParaRPr lang="hu-HU" dirty="0" smtClean="0"/>
          </a:p>
          <a:p>
            <a:endParaRPr lang="hu-HU" dirty="0"/>
          </a:p>
          <a:p>
            <a:endParaRPr lang="hu-HU" dirty="0" smtClean="0"/>
          </a:p>
          <a:p>
            <a:r>
              <a:rPr lang="hu-HU" dirty="0">
                <a:hlinkClick r:id="rId2"/>
              </a:rPr>
              <a:t>https://www.dezeen.com/2019/03/14/ford-noise-cancelling-kennel-design/</a:t>
            </a:r>
            <a:endParaRPr lang="hu-HU" dirty="0" smtClean="0"/>
          </a:p>
          <a:p>
            <a:endParaRPr lang="hu-HU" dirty="0"/>
          </a:p>
        </p:txBody>
      </p:sp>
      <p:pic>
        <p:nvPicPr>
          <p:cNvPr id="4" name="Kép 3"/>
          <p:cNvPicPr>
            <a:picLocks noChangeAspect="1"/>
          </p:cNvPicPr>
          <p:nvPr/>
        </p:nvPicPr>
        <p:blipFill>
          <a:blip r:embed="rId3"/>
          <a:stretch>
            <a:fillRect/>
          </a:stretch>
        </p:blipFill>
        <p:spPr>
          <a:xfrm>
            <a:off x="5085007" y="1199337"/>
            <a:ext cx="5943317" cy="3962211"/>
          </a:xfrm>
          <a:prstGeom prst="rect">
            <a:avLst/>
          </a:prstGeom>
        </p:spPr>
      </p:pic>
    </p:spTree>
    <p:extLst>
      <p:ext uri="{BB962C8B-B14F-4D97-AF65-F5344CB8AC3E}">
        <p14:creationId xmlns:p14="http://schemas.microsoft.com/office/powerpoint/2010/main" val="3766127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sp>
        <p:nvSpPr>
          <p:cNvPr id="3" name="Tartalom helye 2"/>
          <p:cNvSpPr>
            <a:spLocks noGrp="1"/>
          </p:cNvSpPr>
          <p:nvPr>
            <p:ph idx="1"/>
          </p:nvPr>
        </p:nvSpPr>
        <p:spPr/>
        <p:txBody>
          <a:bodyPr/>
          <a:lstStyle/>
          <a:p>
            <a:endParaRPr lang="hu-HU" dirty="0"/>
          </a:p>
        </p:txBody>
      </p:sp>
      <p:pic>
        <p:nvPicPr>
          <p:cNvPr id="4" name="Kép 3"/>
          <p:cNvPicPr>
            <a:picLocks noChangeAspect="1"/>
          </p:cNvPicPr>
          <p:nvPr/>
        </p:nvPicPr>
        <p:blipFill rotWithShape="1">
          <a:blip r:embed="rId2"/>
          <a:srcRect t="6460" r="26763" b="5477"/>
          <a:stretch/>
        </p:blipFill>
        <p:spPr>
          <a:xfrm>
            <a:off x="361243" y="-9647"/>
            <a:ext cx="9527823" cy="6444314"/>
          </a:xfrm>
          <a:prstGeom prst="rect">
            <a:avLst/>
          </a:prstGeom>
        </p:spPr>
      </p:pic>
    </p:spTree>
    <p:extLst>
      <p:ext uri="{BB962C8B-B14F-4D97-AF65-F5344CB8AC3E}">
        <p14:creationId xmlns:p14="http://schemas.microsoft.com/office/powerpoint/2010/main" val="1797065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Apple </a:t>
            </a:r>
            <a:r>
              <a:rPr lang="hu-HU" dirty="0" err="1" smtClean="0"/>
              <a:t>smart</a:t>
            </a:r>
            <a:r>
              <a:rPr lang="hu-HU" dirty="0" smtClean="0"/>
              <a:t> </a:t>
            </a:r>
            <a:r>
              <a:rPr lang="hu-HU" dirty="0" err="1" smtClean="0"/>
              <a:t>glass</a:t>
            </a:r>
            <a:r>
              <a:rPr lang="hu-HU" dirty="0" smtClean="0"/>
              <a:t>… </a:t>
            </a:r>
            <a:endParaRPr lang="hu-HU" dirty="0"/>
          </a:p>
        </p:txBody>
      </p:sp>
      <p:pic>
        <p:nvPicPr>
          <p:cNvPr id="3074" name="Picture 2" descr="Apple Glass AR Glasses Release date, price, features and lea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7365" y="2338808"/>
            <a:ext cx="5730408" cy="343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073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Where</a:t>
            </a:r>
            <a:r>
              <a:rPr lang="hu-HU" dirty="0" smtClean="0"/>
              <a:t> </a:t>
            </a:r>
            <a:r>
              <a:rPr lang="hu-HU" dirty="0" err="1" smtClean="0"/>
              <a:t>innovation</a:t>
            </a:r>
            <a:r>
              <a:rPr lang="hu-HU" dirty="0" smtClean="0"/>
              <a:t> </a:t>
            </a:r>
            <a:r>
              <a:rPr lang="hu-HU" dirty="0" err="1" smtClean="0"/>
              <a:t>leads</a:t>
            </a:r>
            <a:r>
              <a:rPr lang="hu-HU" dirty="0" smtClean="0"/>
              <a:t> </a:t>
            </a:r>
            <a:r>
              <a:rPr lang="hu-HU" dirty="0" err="1" smtClean="0"/>
              <a:t>us</a:t>
            </a:r>
            <a:r>
              <a:rPr lang="hu-HU" dirty="0" smtClean="0"/>
              <a:t>?</a:t>
            </a:r>
            <a:endParaRPr lang="hu-HU" dirty="0"/>
          </a:p>
        </p:txBody>
      </p:sp>
      <p:pic>
        <p:nvPicPr>
          <p:cNvPr id="4" name="Kép 3"/>
          <p:cNvPicPr>
            <a:picLocks noChangeAspect="1"/>
          </p:cNvPicPr>
          <p:nvPr/>
        </p:nvPicPr>
        <p:blipFill>
          <a:blip r:embed="rId2"/>
          <a:stretch>
            <a:fillRect/>
          </a:stretch>
        </p:blipFill>
        <p:spPr>
          <a:xfrm>
            <a:off x="186489" y="3497680"/>
            <a:ext cx="4191000" cy="2990850"/>
          </a:xfrm>
          <a:prstGeom prst="rect">
            <a:avLst/>
          </a:prstGeom>
        </p:spPr>
      </p:pic>
      <p:sp>
        <p:nvSpPr>
          <p:cNvPr id="6" name="Tartalom helye 5"/>
          <p:cNvSpPr>
            <a:spLocks noGrp="1"/>
          </p:cNvSpPr>
          <p:nvPr>
            <p:ph idx="1"/>
          </p:nvPr>
        </p:nvSpPr>
        <p:spPr/>
        <p:txBody>
          <a:bodyPr/>
          <a:lstStyle/>
          <a:p>
            <a:r>
              <a:rPr lang="hu-HU" dirty="0" smtClean="0">
                <a:hlinkClick r:id="rId3"/>
              </a:rPr>
              <a:t>GIPH: https</a:t>
            </a:r>
            <a:r>
              <a:rPr lang="hu-HU" dirty="0">
                <a:hlinkClick r:id="rId3"/>
              </a:rPr>
              <a:t>://giphy.com/gifs/evolution-desk-hsmTy1tNNrS5q</a:t>
            </a:r>
            <a:endParaRPr lang="hu-HU" dirty="0"/>
          </a:p>
        </p:txBody>
      </p:sp>
      <p:pic>
        <p:nvPicPr>
          <p:cNvPr id="3" name="Kép 2"/>
          <p:cNvPicPr>
            <a:picLocks noChangeAspect="1"/>
          </p:cNvPicPr>
          <p:nvPr/>
        </p:nvPicPr>
        <p:blipFill rotWithShape="1">
          <a:blip r:embed="rId4"/>
          <a:srcRect l="12279" t="13646" r="13216" b="10593"/>
          <a:stretch/>
        </p:blipFill>
        <p:spPr>
          <a:xfrm>
            <a:off x="6155209" y="3497680"/>
            <a:ext cx="4902257" cy="2803987"/>
          </a:xfrm>
          <a:prstGeom prst="rect">
            <a:avLst/>
          </a:prstGeom>
        </p:spPr>
      </p:pic>
    </p:spTree>
    <p:extLst>
      <p:ext uri="{BB962C8B-B14F-4D97-AF65-F5344CB8AC3E}">
        <p14:creationId xmlns:p14="http://schemas.microsoft.com/office/powerpoint/2010/main" val="139618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rotWithShape="1">
          <a:blip r:embed="rId2"/>
          <a:srcRect t="7435" b="5881"/>
          <a:stretch/>
        </p:blipFill>
        <p:spPr>
          <a:xfrm>
            <a:off x="239210" y="474562"/>
            <a:ext cx="11952790" cy="5828121"/>
          </a:xfrm>
          <a:prstGeom prst="rect">
            <a:avLst/>
          </a:prstGeom>
        </p:spPr>
      </p:pic>
    </p:spTree>
    <p:extLst>
      <p:ext uri="{BB962C8B-B14F-4D97-AF65-F5344CB8AC3E}">
        <p14:creationId xmlns:p14="http://schemas.microsoft.com/office/powerpoint/2010/main" val="1220913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Hungarian</a:t>
            </a:r>
            <a:r>
              <a:rPr lang="hu-HU" dirty="0" smtClean="0"/>
              <a:t> </a:t>
            </a:r>
            <a:r>
              <a:rPr lang="hu-HU" dirty="0" err="1" smtClean="0"/>
              <a:t>successful</a:t>
            </a:r>
            <a:r>
              <a:rPr lang="hu-HU" dirty="0" smtClean="0"/>
              <a:t> </a:t>
            </a:r>
            <a:r>
              <a:rPr lang="hu-HU" dirty="0" err="1" smtClean="0"/>
              <a:t>smart</a:t>
            </a:r>
            <a:r>
              <a:rPr lang="hu-HU" dirty="0" smtClean="0"/>
              <a:t> </a:t>
            </a:r>
            <a:r>
              <a:rPr lang="hu-HU" dirty="0" err="1" smtClean="0"/>
              <a:t>table</a:t>
            </a:r>
            <a:endParaRPr lang="hu-HU" dirty="0"/>
          </a:p>
        </p:txBody>
      </p:sp>
      <p:sp>
        <p:nvSpPr>
          <p:cNvPr id="3" name="Tartalom helye 2"/>
          <p:cNvSpPr>
            <a:spLocks noGrp="1"/>
          </p:cNvSpPr>
          <p:nvPr>
            <p:ph idx="1"/>
          </p:nvPr>
        </p:nvSpPr>
        <p:spPr/>
        <p:txBody>
          <a:bodyPr/>
          <a:lstStyle/>
          <a:p>
            <a:r>
              <a:rPr lang="hu-HU" dirty="0" smtClean="0"/>
              <a:t>- </a:t>
            </a:r>
            <a:r>
              <a:rPr lang="hu-HU" dirty="0" err="1" smtClean="0"/>
              <a:t>with</a:t>
            </a:r>
            <a:r>
              <a:rPr lang="hu-HU" dirty="0" smtClean="0"/>
              <a:t> </a:t>
            </a:r>
            <a:r>
              <a:rPr lang="hu-HU" dirty="0" err="1" smtClean="0"/>
              <a:t>built</a:t>
            </a:r>
            <a:r>
              <a:rPr lang="hu-HU" dirty="0" smtClean="0"/>
              <a:t> in </a:t>
            </a:r>
            <a:r>
              <a:rPr lang="hu-HU" dirty="0" err="1" smtClean="0"/>
              <a:t>fitness-feature</a:t>
            </a:r>
            <a:endParaRPr lang="hu-HU" dirty="0"/>
          </a:p>
        </p:txBody>
      </p:sp>
      <p:pic>
        <p:nvPicPr>
          <p:cNvPr id="4" name="Kép 3"/>
          <p:cNvPicPr>
            <a:picLocks noChangeAspect="1"/>
          </p:cNvPicPr>
          <p:nvPr/>
        </p:nvPicPr>
        <p:blipFill rotWithShape="1">
          <a:blip r:embed="rId2"/>
          <a:srcRect l="6152" t="22817" r="34747" b="11903"/>
          <a:stretch/>
        </p:blipFill>
        <p:spPr>
          <a:xfrm>
            <a:off x="4707466" y="2151067"/>
            <a:ext cx="7394223" cy="4594044"/>
          </a:xfrm>
          <a:prstGeom prst="rect">
            <a:avLst/>
          </a:prstGeom>
        </p:spPr>
      </p:pic>
    </p:spTree>
    <p:extLst>
      <p:ext uri="{BB962C8B-B14F-4D97-AF65-F5344CB8AC3E}">
        <p14:creationId xmlns:p14="http://schemas.microsoft.com/office/powerpoint/2010/main" val="25831155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Premium</a:t>
            </a:r>
            <a:r>
              <a:rPr lang="hu-HU" dirty="0" smtClean="0"/>
              <a:t> </a:t>
            </a:r>
            <a:r>
              <a:rPr lang="hu-HU" dirty="0" err="1" smtClean="0"/>
              <a:t>Lunch</a:t>
            </a:r>
            <a:r>
              <a:rPr lang="hu-HU" dirty="0" smtClean="0"/>
              <a:t> </a:t>
            </a:r>
            <a:r>
              <a:rPr lang="hu-HU" dirty="0" err="1" smtClean="0"/>
              <a:t>Box</a:t>
            </a:r>
            <a:endParaRPr lang="hu-HU" dirty="0"/>
          </a:p>
        </p:txBody>
      </p:sp>
      <p:sp>
        <p:nvSpPr>
          <p:cNvPr id="3" name="Tartalom helye 2"/>
          <p:cNvSpPr>
            <a:spLocks noGrp="1"/>
          </p:cNvSpPr>
          <p:nvPr>
            <p:ph idx="1"/>
          </p:nvPr>
        </p:nvSpPr>
        <p:spPr>
          <a:xfrm>
            <a:off x="484745" y="1820931"/>
            <a:ext cx="10753725" cy="1883517"/>
          </a:xfrm>
        </p:spPr>
        <p:txBody>
          <a:bodyPr/>
          <a:lstStyle/>
          <a:p>
            <a:pPr lvl="8"/>
            <a:r>
              <a:rPr lang="hu-HU" dirty="0" smtClean="0"/>
              <a:t>„</a:t>
            </a:r>
            <a:r>
              <a:rPr lang="en-US" dirty="0" smtClean="0"/>
              <a:t>Thermal </a:t>
            </a:r>
            <a:r>
              <a:rPr lang="en-US" dirty="0"/>
              <a:t>benefits. The double-walled vacuum insulation ensures that your food stays hot for 2-3 hours and cold for 4 hours. Food can be added and kept warm and cold at different levels</a:t>
            </a:r>
            <a:r>
              <a:rPr lang="en-US" dirty="0" smtClean="0"/>
              <a:t>!</a:t>
            </a:r>
            <a:r>
              <a:rPr lang="hu-HU" dirty="0" smtClean="0"/>
              <a:t>”</a:t>
            </a:r>
          </a:p>
          <a:p>
            <a:endParaRPr lang="hu-HU" dirty="0"/>
          </a:p>
          <a:p>
            <a:pPr lvl="8"/>
            <a:r>
              <a:rPr lang="hu-HU" dirty="0" smtClean="0"/>
              <a:t>„</a:t>
            </a:r>
            <a:r>
              <a:rPr lang="en-US" dirty="0" smtClean="0"/>
              <a:t>Our </a:t>
            </a:r>
            <a:r>
              <a:rPr lang="en-US" dirty="0"/>
              <a:t>Premium </a:t>
            </a:r>
            <a:r>
              <a:rPr lang="en-US" dirty="0" err="1"/>
              <a:t>Cuplies</a:t>
            </a:r>
            <a:r>
              <a:rPr lang="en-US" dirty="0"/>
              <a:t>™ helps you to achieve the goals of your diet. Because this lunch box is super cute, we will tell you that you will be motivated to take your lunch with you every day, even if it's a day off</a:t>
            </a:r>
            <a:r>
              <a:rPr lang="en-US" dirty="0" smtClean="0"/>
              <a:t>!</a:t>
            </a:r>
            <a:r>
              <a:rPr lang="hu-HU" dirty="0" smtClean="0"/>
              <a:t>”</a:t>
            </a:r>
            <a:endParaRPr lang="hu-HU" dirty="0"/>
          </a:p>
        </p:txBody>
      </p:sp>
      <p:pic>
        <p:nvPicPr>
          <p:cNvPr id="4" name="Kép 3"/>
          <p:cNvPicPr>
            <a:picLocks noChangeAspect="1"/>
          </p:cNvPicPr>
          <p:nvPr/>
        </p:nvPicPr>
        <p:blipFill>
          <a:blip r:embed="rId2"/>
          <a:stretch>
            <a:fillRect/>
          </a:stretch>
        </p:blipFill>
        <p:spPr>
          <a:xfrm>
            <a:off x="0" y="4257288"/>
            <a:ext cx="2933133" cy="2600711"/>
          </a:xfrm>
          <a:prstGeom prst="rect">
            <a:avLst/>
          </a:prstGeom>
        </p:spPr>
      </p:pic>
      <p:pic>
        <p:nvPicPr>
          <p:cNvPr id="5" name="Kép 4"/>
          <p:cNvPicPr>
            <a:picLocks noChangeAspect="1"/>
          </p:cNvPicPr>
          <p:nvPr/>
        </p:nvPicPr>
        <p:blipFill>
          <a:blip r:embed="rId3"/>
          <a:stretch>
            <a:fillRect/>
          </a:stretch>
        </p:blipFill>
        <p:spPr>
          <a:xfrm>
            <a:off x="8315870" y="3812468"/>
            <a:ext cx="3876130" cy="3045531"/>
          </a:xfrm>
          <a:prstGeom prst="rect">
            <a:avLst/>
          </a:prstGeom>
        </p:spPr>
      </p:pic>
      <p:pic>
        <p:nvPicPr>
          <p:cNvPr id="6" name="Kép 5"/>
          <p:cNvPicPr>
            <a:picLocks noChangeAspect="1"/>
          </p:cNvPicPr>
          <p:nvPr/>
        </p:nvPicPr>
        <p:blipFill>
          <a:blip r:embed="rId4"/>
          <a:stretch>
            <a:fillRect/>
          </a:stretch>
        </p:blipFill>
        <p:spPr>
          <a:xfrm>
            <a:off x="5386768" y="6136957"/>
            <a:ext cx="1333500" cy="361950"/>
          </a:xfrm>
          <a:prstGeom prst="rect">
            <a:avLst/>
          </a:prstGeom>
        </p:spPr>
      </p:pic>
    </p:spTree>
    <p:extLst>
      <p:ext uri="{BB962C8B-B14F-4D97-AF65-F5344CB8AC3E}">
        <p14:creationId xmlns:p14="http://schemas.microsoft.com/office/powerpoint/2010/main" val="3753175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rotWithShape="1">
          <a:blip r:embed="rId2"/>
          <a:srcRect l="16891" t="19039" b="4854"/>
          <a:stretch/>
        </p:blipFill>
        <p:spPr>
          <a:xfrm>
            <a:off x="0" y="0"/>
            <a:ext cx="8808333" cy="4537277"/>
          </a:xfrm>
          <a:prstGeom prst="rect">
            <a:avLst/>
          </a:prstGeom>
        </p:spPr>
      </p:pic>
      <p:pic>
        <p:nvPicPr>
          <p:cNvPr id="3" name="Kép 2"/>
          <p:cNvPicPr>
            <a:picLocks noChangeAspect="1"/>
          </p:cNvPicPr>
          <p:nvPr/>
        </p:nvPicPr>
        <p:blipFill rotWithShape="1">
          <a:blip r:embed="rId3"/>
          <a:srcRect l="11103" t="4942" r="10225" b="6095"/>
          <a:stretch/>
        </p:blipFill>
        <p:spPr>
          <a:xfrm>
            <a:off x="6242755" y="3073771"/>
            <a:ext cx="5949245" cy="3784229"/>
          </a:xfrm>
          <a:prstGeom prst="rect">
            <a:avLst/>
          </a:prstGeom>
        </p:spPr>
      </p:pic>
    </p:spTree>
    <p:extLst>
      <p:ext uri="{BB962C8B-B14F-4D97-AF65-F5344CB8AC3E}">
        <p14:creationId xmlns:p14="http://schemas.microsoft.com/office/powerpoint/2010/main" val="2716211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1" dirty="0"/>
              <a:t>Simple Invention Helps You Sober Up by Exhaling Alcohol</a:t>
            </a:r>
          </a:p>
        </p:txBody>
      </p:sp>
      <p:pic>
        <p:nvPicPr>
          <p:cNvPr id="8" name="Tartalom helye 7"/>
          <p:cNvPicPr>
            <a:picLocks noGrp="1" noChangeAspect="1"/>
          </p:cNvPicPr>
          <p:nvPr>
            <p:ph idx="1"/>
          </p:nvPr>
        </p:nvPicPr>
        <p:blipFill>
          <a:blip r:embed="rId2"/>
          <a:stretch>
            <a:fillRect/>
          </a:stretch>
        </p:blipFill>
        <p:spPr>
          <a:xfrm>
            <a:off x="1985937" y="2090738"/>
            <a:ext cx="7102825" cy="4407217"/>
          </a:xfrm>
          <a:prstGeom prst="rect">
            <a:avLst/>
          </a:prstGeom>
        </p:spPr>
      </p:pic>
    </p:spTree>
    <p:extLst>
      <p:ext uri="{BB962C8B-B14F-4D97-AF65-F5344CB8AC3E}">
        <p14:creationId xmlns:p14="http://schemas.microsoft.com/office/powerpoint/2010/main" val="3656764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47101" y="986578"/>
            <a:ext cx="12097798" cy="4884843"/>
          </a:xfrm>
          <a:prstGeom prst="rect">
            <a:avLst/>
          </a:prstGeom>
        </p:spPr>
      </p:pic>
    </p:spTree>
    <p:extLst>
      <p:ext uri="{BB962C8B-B14F-4D97-AF65-F5344CB8AC3E}">
        <p14:creationId xmlns:p14="http://schemas.microsoft.com/office/powerpoint/2010/main" val="2669851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1" dirty="0"/>
              <a:t>Former </a:t>
            </a:r>
            <a:r>
              <a:rPr lang="en-US" b="1" dirty="0" err="1"/>
              <a:t>WeWork</a:t>
            </a:r>
            <a:r>
              <a:rPr lang="en-US" b="1" dirty="0"/>
              <a:t> China exec launches a ‘startup studio’ for real estate</a:t>
            </a:r>
          </a:p>
        </p:txBody>
      </p:sp>
      <p:pic>
        <p:nvPicPr>
          <p:cNvPr id="3074" name="Picture 2" descr="switch reinv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3245" y="2077476"/>
            <a:ext cx="8456084" cy="451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583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Flying</a:t>
            </a:r>
            <a:r>
              <a:rPr lang="hu-HU" dirty="0" smtClean="0"/>
              <a:t> </a:t>
            </a:r>
            <a:r>
              <a:rPr lang="hu-HU" dirty="0" err="1" smtClean="0"/>
              <a:t>cars</a:t>
            </a:r>
            <a:endParaRPr lang="hu-HU" dirty="0"/>
          </a:p>
        </p:txBody>
      </p:sp>
      <p:pic>
        <p:nvPicPr>
          <p:cNvPr id="4" name="Tartalom helye 3"/>
          <p:cNvPicPr>
            <a:picLocks noGrp="1" noChangeAspect="1"/>
          </p:cNvPicPr>
          <p:nvPr>
            <p:ph idx="1"/>
          </p:nvPr>
        </p:nvPicPr>
        <p:blipFill>
          <a:blip r:embed="rId2"/>
          <a:stretch>
            <a:fillRect/>
          </a:stretch>
        </p:blipFill>
        <p:spPr>
          <a:xfrm>
            <a:off x="725629" y="2062798"/>
            <a:ext cx="11156661" cy="4595177"/>
          </a:xfrm>
          <a:prstGeom prst="rect">
            <a:avLst/>
          </a:prstGeom>
        </p:spPr>
      </p:pic>
    </p:spTree>
    <p:extLst>
      <p:ext uri="{BB962C8B-B14F-4D97-AF65-F5344CB8AC3E}">
        <p14:creationId xmlns:p14="http://schemas.microsoft.com/office/powerpoint/2010/main" val="786402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Competitor</a:t>
            </a:r>
            <a:r>
              <a:rPr lang="hu-HU" dirty="0" smtClean="0"/>
              <a:t> </a:t>
            </a:r>
            <a:r>
              <a:rPr lang="hu-HU" dirty="0" err="1" smtClean="0"/>
              <a:t>to</a:t>
            </a:r>
            <a:r>
              <a:rPr lang="hu-HU" dirty="0" smtClean="0"/>
              <a:t> </a:t>
            </a:r>
            <a:r>
              <a:rPr lang="hu-HU" dirty="0" err="1" smtClean="0"/>
              <a:t>Neuralink</a:t>
            </a:r>
            <a:endParaRPr lang="hu-HU" dirty="0"/>
          </a:p>
        </p:txBody>
      </p:sp>
      <p:sp>
        <p:nvSpPr>
          <p:cNvPr id="3" name="Tartalom helye 2"/>
          <p:cNvSpPr>
            <a:spLocks noGrp="1"/>
          </p:cNvSpPr>
          <p:nvPr>
            <p:ph idx="1"/>
          </p:nvPr>
        </p:nvSpPr>
        <p:spPr/>
        <p:txBody>
          <a:bodyPr/>
          <a:lstStyle/>
          <a:p>
            <a:r>
              <a:rPr lang="hu-HU" dirty="0" smtClean="0"/>
              <a:t>- </a:t>
            </a:r>
            <a:r>
              <a:rPr lang="en-US" dirty="0"/>
              <a:t>The </a:t>
            </a:r>
            <a:r>
              <a:rPr lang="en-US" dirty="0" err="1">
                <a:hlinkClick r:id="rId2"/>
              </a:rPr>
              <a:t>Stentrode</a:t>
            </a:r>
            <a:r>
              <a:rPr lang="en-US" dirty="0"/>
              <a:t>, a minimally invasive, fully implanted wireless device that transmits signals from the brain’s motor cortex, can help people with upper limb paralysis control a digital device without using their hands, a study shows.</a:t>
            </a:r>
            <a:endParaRPr lang="hu-HU" dirty="0"/>
          </a:p>
        </p:txBody>
      </p:sp>
      <p:pic>
        <p:nvPicPr>
          <p:cNvPr id="4098" name="Picture 2" descr="Stentrode Device Allows Computer Control by ALS Patients With Partial Upper Limb Paralys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3816" y="3051074"/>
            <a:ext cx="5798184" cy="386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880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1" dirty="0"/>
              <a:t>This MIT-designed robot can disinfect a warehouse of COVID-19 in 30 minutes</a:t>
            </a:r>
            <a:endParaRPr lang="hu-HU" dirty="0"/>
          </a:p>
        </p:txBody>
      </p:sp>
      <p:pic>
        <p:nvPicPr>
          <p:cNvPr id="4" name="Tartalom helye 3"/>
          <p:cNvPicPr>
            <a:picLocks noGrp="1" noChangeAspect="1"/>
          </p:cNvPicPr>
          <p:nvPr>
            <p:ph idx="1"/>
          </p:nvPr>
        </p:nvPicPr>
        <p:blipFill>
          <a:blip r:embed="rId2"/>
          <a:stretch>
            <a:fillRect/>
          </a:stretch>
        </p:blipFill>
        <p:spPr>
          <a:xfrm>
            <a:off x="4045347" y="2308543"/>
            <a:ext cx="5444331" cy="3767137"/>
          </a:xfrm>
          <a:prstGeom prst="rect">
            <a:avLst/>
          </a:prstGeom>
        </p:spPr>
      </p:pic>
    </p:spTree>
    <p:extLst>
      <p:ext uri="{BB962C8B-B14F-4D97-AF65-F5344CB8AC3E}">
        <p14:creationId xmlns:p14="http://schemas.microsoft.com/office/powerpoint/2010/main" val="3911490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Élőláb helye 1"/>
          <p:cNvSpPr>
            <a:spLocks noGrp="1"/>
          </p:cNvSpPr>
          <p:nvPr>
            <p:ph type="ftr" sz="quarter" idx="11"/>
          </p:nvPr>
        </p:nvSpPr>
        <p:spPr/>
        <p:txBody>
          <a:bodyPr/>
          <a:lstStyle/>
          <a:p>
            <a:r>
              <a:rPr lang="sv-SE" smtClean="0"/>
              <a:t>https://inf.elte.hu/en/       © Barbara Hegyi PhD                                </a:t>
            </a:r>
            <a:endParaRPr lang="hu-HU"/>
          </a:p>
        </p:txBody>
      </p:sp>
      <p:pic>
        <p:nvPicPr>
          <p:cNvPr id="3" name="Kép 2"/>
          <p:cNvPicPr>
            <a:picLocks noChangeAspect="1"/>
          </p:cNvPicPr>
          <p:nvPr/>
        </p:nvPicPr>
        <p:blipFill rotWithShape="1">
          <a:blip r:embed="rId2"/>
          <a:srcRect l="-2468" t="2733" r="7654" b="74568"/>
          <a:stretch/>
        </p:blipFill>
        <p:spPr>
          <a:xfrm>
            <a:off x="-101600" y="97754"/>
            <a:ext cx="6502400" cy="2075604"/>
          </a:xfrm>
          <a:prstGeom prst="rect">
            <a:avLst/>
          </a:prstGeom>
        </p:spPr>
      </p:pic>
      <p:pic>
        <p:nvPicPr>
          <p:cNvPr id="5" name="Kép 4"/>
          <p:cNvPicPr>
            <a:picLocks noChangeAspect="1"/>
          </p:cNvPicPr>
          <p:nvPr/>
        </p:nvPicPr>
        <p:blipFill rotWithShape="1">
          <a:blip r:embed="rId3"/>
          <a:srcRect t="8147" r="6914" b="14445"/>
          <a:stretch/>
        </p:blipFill>
        <p:spPr>
          <a:xfrm rot="16200000">
            <a:off x="6684818" y="1350817"/>
            <a:ext cx="5223164" cy="5791200"/>
          </a:xfrm>
          <a:prstGeom prst="rect">
            <a:avLst/>
          </a:prstGeom>
        </p:spPr>
      </p:pic>
      <p:sp>
        <p:nvSpPr>
          <p:cNvPr id="6" name="Cím 1"/>
          <p:cNvSpPr txBox="1">
            <a:spLocks/>
          </p:cNvSpPr>
          <p:nvPr/>
        </p:nvSpPr>
        <p:spPr>
          <a:xfrm>
            <a:off x="532836" y="3074958"/>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hu-HU" b="1" smtClean="0">
                <a:solidFill>
                  <a:schemeClr val="accent1">
                    <a:lumMod val="75000"/>
                  </a:schemeClr>
                </a:solidFill>
              </a:rPr>
              <a:t>The LEAN concept</a:t>
            </a:r>
            <a:endParaRPr lang="hu-HU" b="1" dirty="0">
              <a:solidFill>
                <a:schemeClr val="accent1">
                  <a:lumMod val="75000"/>
                </a:schemeClr>
              </a:solidFill>
            </a:endParaRPr>
          </a:p>
        </p:txBody>
      </p:sp>
    </p:spTree>
    <p:extLst>
      <p:ext uri="{BB962C8B-B14F-4D97-AF65-F5344CB8AC3E}">
        <p14:creationId xmlns:p14="http://schemas.microsoft.com/office/powerpoint/2010/main" val="2585283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Stop </a:t>
            </a:r>
            <a:r>
              <a:rPr lang="hu-HU" dirty="0" err="1" smtClean="0"/>
              <a:t>nightmares</a:t>
            </a:r>
            <a:r>
              <a:rPr lang="hu-HU" dirty="0" smtClean="0"/>
              <a:t>!</a:t>
            </a:r>
            <a:endParaRPr lang="hu-HU" dirty="0"/>
          </a:p>
        </p:txBody>
      </p:sp>
      <p:pic>
        <p:nvPicPr>
          <p:cNvPr id="4" name="Tartalom helye 3"/>
          <p:cNvPicPr>
            <a:picLocks noGrp="1" noChangeAspect="1"/>
          </p:cNvPicPr>
          <p:nvPr>
            <p:ph idx="1"/>
          </p:nvPr>
        </p:nvPicPr>
        <p:blipFill>
          <a:blip r:embed="rId2"/>
          <a:stretch>
            <a:fillRect/>
          </a:stretch>
        </p:blipFill>
        <p:spPr>
          <a:xfrm>
            <a:off x="1642680" y="2225686"/>
            <a:ext cx="8820914" cy="3417866"/>
          </a:xfrm>
          <a:prstGeom prst="rect">
            <a:avLst/>
          </a:prstGeom>
        </p:spPr>
      </p:pic>
    </p:spTree>
    <p:extLst>
      <p:ext uri="{BB962C8B-B14F-4D97-AF65-F5344CB8AC3E}">
        <p14:creationId xmlns:p14="http://schemas.microsoft.com/office/powerpoint/2010/main" val="2878640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a:t>
            </a:r>
            <a:r>
              <a:rPr lang="hu-HU" dirty="0" err="1" smtClean="0"/>
              <a:t>but</a:t>
            </a:r>
            <a:r>
              <a:rPr lang="hu-HU" dirty="0" smtClean="0"/>
              <a:t> </a:t>
            </a:r>
            <a:r>
              <a:rPr lang="hu-HU" dirty="0" err="1" smtClean="0"/>
              <a:t>your</a:t>
            </a:r>
            <a:r>
              <a:rPr lang="hu-HU" dirty="0" smtClean="0"/>
              <a:t> </a:t>
            </a:r>
            <a:r>
              <a:rPr lang="hu-HU" dirty="0" err="1" smtClean="0"/>
              <a:t>ideas</a:t>
            </a:r>
            <a:r>
              <a:rPr lang="hu-HU" dirty="0" smtClean="0"/>
              <a:t> </a:t>
            </a:r>
            <a:r>
              <a:rPr lang="hu-HU" dirty="0" err="1" smtClean="0"/>
              <a:t>were</a:t>
            </a:r>
            <a:r>
              <a:rPr lang="hu-HU" dirty="0" smtClean="0"/>
              <a:t> </a:t>
            </a:r>
            <a:r>
              <a:rPr lang="hu-HU" dirty="0" err="1" smtClean="0"/>
              <a:t>better</a:t>
            </a:r>
            <a:r>
              <a:rPr lang="hu-HU" dirty="0" smtClean="0"/>
              <a:t>, </a:t>
            </a:r>
            <a:r>
              <a:rPr lang="hu-HU" dirty="0" err="1" smtClean="0"/>
              <a:t>hope</a:t>
            </a:r>
            <a:r>
              <a:rPr lang="hu-HU" dirty="0" smtClean="0"/>
              <a:t> </a:t>
            </a:r>
            <a:r>
              <a:rPr lang="hu-HU" dirty="0" err="1" smtClean="0"/>
              <a:t>you</a:t>
            </a:r>
            <a:r>
              <a:rPr lang="hu-HU" dirty="0" smtClean="0"/>
              <a:t> had </a:t>
            </a:r>
            <a:r>
              <a:rPr lang="hu-HU" dirty="0" err="1" smtClean="0"/>
              <a:t>fun</a:t>
            </a:r>
            <a:r>
              <a:rPr lang="hu-HU" dirty="0"/>
              <a:t> </a:t>
            </a:r>
            <a:r>
              <a:rPr lang="hu-HU" dirty="0" err="1" smtClean="0"/>
              <a:t>developing</a:t>
            </a:r>
            <a:r>
              <a:rPr lang="hu-HU" dirty="0" smtClean="0"/>
              <a:t> </a:t>
            </a:r>
            <a:r>
              <a:rPr lang="hu-HU" dirty="0" err="1" smtClean="0"/>
              <a:t>them</a:t>
            </a:r>
            <a:r>
              <a:rPr lang="hu-HU" dirty="0" smtClean="0"/>
              <a:t>!</a:t>
            </a:r>
            <a:r>
              <a:rPr lang="hu-HU" dirty="0" smtClean="0">
                <a:sym typeface="Wingdings" panose="05000000000000000000" pitchFamily="2" charset="2"/>
              </a:rPr>
              <a:t></a:t>
            </a:r>
            <a:endParaRPr lang="hu-HU" dirty="0"/>
          </a:p>
        </p:txBody>
      </p:sp>
      <p:sp>
        <p:nvSpPr>
          <p:cNvPr id="3" name="Szöveg helye 2"/>
          <p:cNvSpPr>
            <a:spLocks noGrp="1"/>
          </p:cNvSpPr>
          <p:nvPr>
            <p:ph type="body" idx="1"/>
          </p:nvPr>
        </p:nvSpPr>
        <p:spPr/>
        <p:txBody>
          <a:bodyPr/>
          <a:lstStyle/>
          <a:p>
            <a:endParaRPr lang="hu-HU"/>
          </a:p>
        </p:txBody>
      </p:sp>
      <p:pic>
        <p:nvPicPr>
          <p:cNvPr id="4" name="Kép 3" descr="El Blog Del Manager: SIN BARRERAS: MAQUINARIA DE IDEAS EN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082" y="3958542"/>
            <a:ext cx="2505918" cy="2505918"/>
          </a:xfrm>
          <a:prstGeom prst="rect">
            <a:avLst/>
          </a:prstGeom>
        </p:spPr>
      </p:pic>
    </p:spTree>
    <p:extLst>
      <p:ext uri="{BB962C8B-B14F-4D97-AF65-F5344CB8AC3E}">
        <p14:creationId xmlns:p14="http://schemas.microsoft.com/office/powerpoint/2010/main" val="39742727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781402" y="2475089"/>
            <a:ext cx="10772775" cy="1658198"/>
          </a:xfrm>
        </p:spPr>
        <p:txBody>
          <a:bodyPr>
            <a:normAutofit fontScale="90000"/>
          </a:bodyPr>
          <a:lstStyle/>
          <a:p>
            <a:pPr algn="ctr"/>
            <a:r>
              <a:rPr lang="hu-HU" dirty="0" err="1" smtClean="0"/>
              <a:t>Adaptation</a:t>
            </a:r>
            <a:r>
              <a:rPr lang="hu-HU" dirty="0" smtClean="0"/>
              <a:t> </a:t>
            </a:r>
            <a:r>
              <a:rPr lang="hu-HU" dirty="0" err="1" smtClean="0"/>
              <a:t>to</a:t>
            </a:r>
            <a:r>
              <a:rPr lang="hu-HU" dirty="0" smtClean="0"/>
              <a:t> </a:t>
            </a:r>
            <a:r>
              <a:rPr lang="hu-HU" dirty="0" err="1" smtClean="0"/>
              <a:t>the</a:t>
            </a:r>
            <a:r>
              <a:rPr lang="hu-HU" dirty="0" smtClean="0"/>
              <a:t> </a:t>
            </a:r>
            <a:r>
              <a:rPr lang="hu-HU" dirty="0" err="1" smtClean="0"/>
              <a:t>needs</a:t>
            </a:r>
            <a:r>
              <a:rPr lang="hu-HU" dirty="0" smtClean="0"/>
              <a:t> of </a:t>
            </a:r>
            <a:r>
              <a:rPr lang="hu-HU" dirty="0" err="1" smtClean="0"/>
              <a:t>the</a:t>
            </a:r>
            <a:r>
              <a:rPr lang="hu-HU" dirty="0" smtClean="0"/>
              <a:t> </a:t>
            </a:r>
            <a:r>
              <a:rPr lang="hu-HU" dirty="0" err="1" smtClean="0"/>
              <a:t>customers</a:t>
            </a:r>
            <a:r>
              <a:rPr lang="hu-HU" dirty="0" smtClean="0"/>
              <a:t>, </a:t>
            </a:r>
            <a:r>
              <a:rPr lang="hu-HU" dirty="0" err="1" smtClean="0"/>
              <a:t>clients</a:t>
            </a:r>
            <a:r>
              <a:rPr lang="hu-HU" dirty="0" smtClean="0"/>
              <a:t> and </a:t>
            </a:r>
            <a:r>
              <a:rPr lang="hu-HU" dirty="0" err="1" smtClean="0"/>
              <a:t>turning</a:t>
            </a:r>
            <a:r>
              <a:rPr lang="hu-HU" dirty="0" smtClean="0"/>
              <a:t> </a:t>
            </a:r>
            <a:r>
              <a:rPr lang="hu-HU" dirty="0" err="1" smtClean="0"/>
              <a:t>problems</a:t>
            </a:r>
            <a:r>
              <a:rPr lang="hu-HU" dirty="0" smtClean="0"/>
              <a:t>, market </a:t>
            </a:r>
            <a:r>
              <a:rPr lang="hu-HU" dirty="0" err="1" smtClean="0"/>
              <a:t>changes</a:t>
            </a:r>
            <a:r>
              <a:rPr lang="hu-HU" dirty="0" smtClean="0"/>
              <a:t> </a:t>
            </a:r>
            <a:r>
              <a:rPr lang="hu-HU" dirty="0" err="1" smtClean="0"/>
              <a:t>into</a:t>
            </a:r>
            <a:r>
              <a:rPr lang="hu-HU" dirty="0" smtClean="0"/>
              <a:t> </a:t>
            </a:r>
            <a:r>
              <a:rPr lang="hu-HU" dirty="0" err="1" smtClean="0"/>
              <a:t>new</a:t>
            </a:r>
            <a:r>
              <a:rPr lang="hu-HU" dirty="0" smtClean="0"/>
              <a:t> </a:t>
            </a:r>
            <a:r>
              <a:rPr lang="hu-HU" dirty="0" err="1" smtClean="0"/>
              <a:t>opportunities</a:t>
            </a:r>
            <a:endParaRPr lang="hu-HU" dirty="0"/>
          </a:p>
        </p:txBody>
      </p:sp>
      <p:pic>
        <p:nvPicPr>
          <p:cNvPr id="3" name="Kép 2" descr="8 Real Life Examples of Good Customer Service in Retail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7421" y="4327939"/>
            <a:ext cx="3230549" cy="2421890"/>
          </a:xfrm>
          <a:prstGeom prst="rect">
            <a:avLst/>
          </a:prstGeom>
        </p:spPr>
      </p:pic>
    </p:spTree>
    <p:extLst>
      <p:ext uri="{BB962C8B-B14F-4D97-AF65-F5344CB8AC3E}">
        <p14:creationId xmlns:p14="http://schemas.microsoft.com/office/powerpoint/2010/main" val="22364808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b="1" dirty="0" smtClean="0">
                <a:solidFill>
                  <a:schemeClr val="accent2"/>
                </a:solidFill>
              </a:rPr>
              <a:t>Nintendo Fit Ring</a:t>
            </a:r>
            <a:endParaRPr lang="hu-HU" b="1" dirty="0">
              <a:solidFill>
                <a:schemeClr val="accent2"/>
              </a:solidFill>
            </a:endParaRPr>
          </a:p>
        </p:txBody>
      </p:sp>
      <p:sp>
        <p:nvSpPr>
          <p:cNvPr id="3" name="Élőláb helye 2"/>
          <p:cNvSpPr>
            <a:spLocks noGrp="1"/>
          </p:cNvSpPr>
          <p:nvPr>
            <p:ph type="ftr" sz="quarter" idx="11"/>
          </p:nvPr>
        </p:nvSpPr>
        <p:spPr/>
        <p:txBody>
          <a:bodyPr/>
          <a:lstStyle/>
          <a:p>
            <a:r>
              <a:rPr lang="sv-SE" smtClean="0"/>
              <a:t>https://inf.elte.hu/en/       © Barbara Hegyi PhD                                </a:t>
            </a:r>
            <a:endParaRPr lang="hu-HU"/>
          </a:p>
        </p:txBody>
      </p:sp>
      <p:pic>
        <p:nvPicPr>
          <p:cNvPr id="4" name="Kép 3"/>
          <p:cNvPicPr>
            <a:picLocks noChangeAspect="1"/>
          </p:cNvPicPr>
          <p:nvPr/>
        </p:nvPicPr>
        <p:blipFill rotWithShape="1">
          <a:blip r:embed="rId2"/>
          <a:srcRect t="4778" b="12237"/>
          <a:stretch/>
        </p:blipFill>
        <p:spPr>
          <a:xfrm>
            <a:off x="1908411" y="2156178"/>
            <a:ext cx="7980656" cy="3725333"/>
          </a:xfrm>
          <a:prstGeom prst="rect">
            <a:avLst/>
          </a:prstGeom>
        </p:spPr>
      </p:pic>
    </p:spTree>
    <p:extLst>
      <p:ext uri="{BB962C8B-B14F-4D97-AF65-F5344CB8AC3E}">
        <p14:creationId xmlns:p14="http://schemas.microsoft.com/office/powerpoint/2010/main" val="22769634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XOOM </a:t>
            </a:r>
            <a:endParaRPr lang="hu-HU" dirty="0"/>
          </a:p>
        </p:txBody>
      </p:sp>
      <p:sp>
        <p:nvSpPr>
          <p:cNvPr id="3" name="Tartalom helye 2"/>
          <p:cNvSpPr>
            <a:spLocks noGrp="1"/>
          </p:cNvSpPr>
          <p:nvPr>
            <p:ph idx="1"/>
          </p:nvPr>
        </p:nvSpPr>
        <p:spPr/>
        <p:txBody>
          <a:bodyPr/>
          <a:lstStyle/>
          <a:p>
            <a:r>
              <a:rPr lang="hu-HU" dirty="0" err="1" smtClean="0"/>
              <a:t>Fast</a:t>
            </a:r>
            <a:r>
              <a:rPr lang="hu-HU" dirty="0" smtClean="0"/>
              <a:t> bank </a:t>
            </a:r>
            <a:r>
              <a:rPr lang="hu-HU" dirty="0" err="1" smtClean="0"/>
              <a:t>deposits</a:t>
            </a:r>
            <a:r>
              <a:rPr lang="hu-HU" dirty="0" smtClean="0"/>
              <a:t> </a:t>
            </a:r>
          </a:p>
          <a:p>
            <a:r>
              <a:rPr lang="hu-HU" dirty="0" err="1" smtClean="0"/>
              <a:t>or</a:t>
            </a:r>
            <a:r>
              <a:rPr lang="hu-HU" dirty="0" smtClean="0"/>
              <a:t> cash </a:t>
            </a:r>
            <a:r>
              <a:rPr lang="hu-HU" dirty="0" err="1" smtClean="0"/>
              <a:t>pickup</a:t>
            </a:r>
            <a:endParaRPr lang="hu-HU" dirty="0"/>
          </a:p>
        </p:txBody>
      </p:sp>
      <p:pic>
        <p:nvPicPr>
          <p:cNvPr id="4" name="Kép 3"/>
          <p:cNvPicPr>
            <a:picLocks noChangeAspect="1"/>
          </p:cNvPicPr>
          <p:nvPr/>
        </p:nvPicPr>
        <p:blipFill rotWithShape="1">
          <a:blip r:embed="rId2"/>
          <a:srcRect l="-9541" t="4099" r="10339" b="25535"/>
          <a:stretch/>
        </p:blipFill>
        <p:spPr>
          <a:xfrm>
            <a:off x="3251200" y="0"/>
            <a:ext cx="8940800" cy="3567289"/>
          </a:xfrm>
          <a:prstGeom prst="rect">
            <a:avLst/>
          </a:prstGeom>
        </p:spPr>
      </p:pic>
      <p:pic>
        <p:nvPicPr>
          <p:cNvPr id="5" name="Kép 4"/>
          <p:cNvPicPr>
            <a:picLocks noChangeAspect="1"/>
          </p:cNvPicPr>
          <p:nvPr/>
        </p:nvPicPr>
        <p:blipFill>
          <a:blip r:embed="rId3"/>
          <a:stretch>
            <a:fillRect/>
          </a:stretch>
        </p:blipFill>
        <p:spPr>
          <a:xfrm>
            <a:off x="451908" y="5081940"/>
            <a:ext cx="4514850" cy="1209675"/>
          </a:xfrm>
          <a:prstGeom prst="rect">
            <a:avLst/>
          </a:prstGeom>
        </p:spPr>
      </p:pic>
      <p:pic>
        <p:nvPicPr>
          <p:cNvPr id="6" name="Kép 5"/>
          <p:cNvPicPr>
            <a:picLocks noChangeAspect="1"/>
          </p:cNvPicPr>
          <p:nvPr/>
        </p:nvPicPr>
        <p:blipFill>
          <a:blip r:embed="rId4"/>
          <a:stretch>
            <a:fillRect/>
          </a:stretch>
        </p:blipFill>
        <p:spPr>
          <a:xfrm>
            <a:off x="5961823" y="4447822"/>
            <a:ext cx="6230177" cy="2377493"/>
          </a:xfrm>
          <a:prstGeom prst="rect">
            <a:avLst/>
          </a:prstGeom>
        </p:spPr>
      </p:pic>
    </p:spTree>
    <p:extLst>
      <p:ext uri="{BB962C8B-B14F-4D97-AF65-F5344CB8AC3E}">
        <p14:creationId xmlns:p14="http://schemas.microsoft.com/office/powerpoint/2010/main" val="39940662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00691" y="500134"/>
            <a:ext cx="10772775" cy="1658198"/>
          </a:xfrm>
        </p:spPr>
        <p:txBody>
          <a:bodyPr/>
          <a:lstStyle/>
          <a:p>
            <a:endParaRPr lang="hu-HU"/>
          </a:p>
        </p:txBody>
      </p:sp>
      <p:sp>
        <p:nvSpPr>
          <p:cNvPr id="3" name="Tartalom helye 2"/>
          <p:cNvSpPr>
            <a:spLocks noGrp="1"/>
          </p:cNvSpPr>
          <p:nvPr>
            <p:ph idx="1"/>
          </p:nvPr>
        </p:nvSpPr>
        <p:spPr/>
        <p:txBody>
          <a:bodyPr/>
          <a:lstStyle/>
          <a:p>
            <a:endParaRPr lang="hu-HU"/>
          </a:p>
        </p:txBody>
      </p:sp>
      <p:sp>
        <p:nvSpPr>
          <p:cNvPr id="4" name="Élőláb helye 3"/>
          <p:cNvSpPr>
            <a:spLocks noGrp="1"/>
          </p:cNvSpPr>
          <p:nvPr>
            <p:ph type="ftr" sz="quarter" idx="11"/>
          </p:nvPr>
        </p:nvSpPr>
        <p:spPr/>
        <p:txBody>
          <a:bodyPr/>
          <a:lstStyle/>
          <a:p>
            <a:r>
              <a:rPr lang="sv-SE" smtClean="0"/>
              <a:t>https://inf.elte.hu/en/       © Barbara Hegyi PhD                                </a:t>
            </a:r>
            <a:endParaRPr lang="hu-HU"/>
          </a:p>
        </p:txBody>
      </p:sp>
      <p:pic>
        <p:nvPicPr>
          <p:cNvPr id="5" name="Kép 4"/>
          <p:cNvPicPr>
            <a:picLocks noChangeAspect="1"/>
          </p:cNvPicPr>
          <p:nvPr/>
        </p:nvPicPr>
        <p:blipFill rotWithShape="1">
          <a:blip r:embed="rId2"/>
          <a:srcRect l="29215" t="26337" r="14507" b="15201"/>
          <a:stretch/>
        </p:blipFill>
        <p:spPr>
          <a:xfrm>
            <a:off x="1049867" y="302890"/>
            <a:ext cx="10455368" cy="6109199"/>
          </a:xfrm>
          <a:prstGeom prst="rect">
            <a:avLst/>
          </a:prstGeom>
        </p:spPr>
      </p:pic>
    </p:spTree>
    <p:extLst>
      <p:ext uri="{BB962C8B-B14F-4D97-AF65-F5344CB8AC3E}">
        <p14:creationId xmlns:p14="http://schemas.microsoft.com/office/powerpoint/2010/main" val="27626031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65313" y="172155"/>
            <a:ext cx="10772775" cy="1658198"/>
          </a:xfrm>
        </p:spPr>
        <p:txBody>
          <a:bodyPr>
            <a:normAutofit fontScale="90000"/>
          </a:bodyPr>
          <a:lstStyle/>
          <a:p>
            <a:r>
              <a:rPr lang="en-US" b="1" dirty="0"/>
              <a:t>Amazon is hiring 75,000 more workers to keep up with demand during pandemic</a:t>
            </a:r>
            <a:br>
              <a:rPr lang="en-US" b="1" dirty="0"/>
            </a:br>
            <a:endParaRPr lang="hu-HU" dirty="0"/>
          </a:p>
        </p:txBody>
      </p:sp>
      <p:sp>
        <p:nvSpPr>
          <p:cNvPr id="3" name="Tartalom helye 2"/>
          <p:cNvSpPr>
            <a:spLocks noGrp="1"/>
          </p:cNvSpPr>
          <p:nvPr>
            <p:ph idx="1"/>
          </p:nvPr>
        </p:nvSpPr>
        <p:spPr>
          <a:xfrm>
            <a:off x="-813477" y="5195148"/>
            <a:ext cx="10753725" cy="1521742"/>
          </a:xfrm>
        </p:spPr>
        <p:txBody>
          <a:bodyPr>
            <a:normAutofit/>
          </a:bodyPr>
          <a:lstStyle/>
          <a:p>
            <a:pPr marL="1571400" lvl="8" indent="0">
              <a:buNone/>
            </a:pPr>
            <a:r>
              <a:rPr lang="en-US" sz="4900" b="1" spc="-120" dirty="0">
                <a:solidFill>
                  <a:schemeClr val="accent1"/>
                </a:solidFill>
                <a:latin typeface="+mj-lt"/>
                <a:ea typeface="+mj-ea"/>
                <a:cs typeface="+mj-cs"/>
              </a:rPr>
              <a:t>Amazon Has a Europe Problem: Unions and Regulators Are Circling</a:t>
            </a:r>
          </a:p>
          <a:p>
            <a:endParaRPr lang="hu-HU" sz="4900" b="1" spc="-120" dirty="0">
              <a:solidFill>
                <a:schemeClr val="accent1"/>
              </a:solidFill>
              <a:latin typeface="+mj-lt"/>
              <a:ea typeface="+mj-ea"/>
              <a:cs typeface="+mj-cs"/>
            </a:endParaRPr>
          </a:p>
        </p:txBody>
      </p:sp>
      <p:pic>
        <p:nvPicPr>
          <p:cNvPr id="4" name="Kép 3"/>
          <p:cNvPicPr>
            <a:picLocks noChangeAspect="1"/>
          </p:cNvPicPr>
          <p:nvPr/>
        </p:nvPicPr>
        <p:blipFill>
          <a:blip r:embed="rId2"/>
          <a:stretch>
            <a:fillRect/>
          </a:stretch>
        </p:blipFill>
        <p:spPr>
          <a:xfrm>
            <a:off x="9104312" y="5303132"/>
            <a:ext cx="2924175" cy="1647825"/>
          </a:xfrm>
          <a:prstGeom prst="rect">
            <a:avLst/>
          </a:prstGeom>
        </p:spPr>
      </p:pic>
      <p:pic>
        <p:nvPicPr>
          <p:cNvPr id="5" name="Kép 4"/>
          <p:cNvPicPr>
            <a:picLocks noChangeAspect="1"/>
          </p:cNvPicPr>
          <p:nvPr/>
        </p:nvPicPr>
        <p:blipFill>
          <a:blip r:embed="rId3"/>
          <a:stretch>
            <a:fillRect/>
          </a:stretch>
        </p:blipFill>
        <p:spPr>
          <a:xfrm>
            <a:off x="3093155" y="1482516"/>
            <a:ext cx="5221111" cy="3478565"/>
          </a:xfrm>
          <a:prstGeom prst="rect">
            <a:avLst/>
          </a:prstGeom>
        </p:spPr>
      </p:pic>
    </p:spTree>
    <p:extLst>
      <p:ext uri="{BB962C8B-B14F-4D97-AF65-F5344CB8AC3E}">
        <p14:creationId xmlns:p14="http://schemas.microsoft.com/office/powerpoint/2010/main" val="16258958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p:cNvPicPr>
            <a:picLocks noChangeAspect="1"/>
          </p:cNvPicPr>
          <p:nvPr/>
        </p:nvPicPr>
        <p:blipFill rotWithShape="1">
          <a:blip r:embed="rId2"/>
          <a:srcRect t="4930" b="10857"/>
          <a:stretch/>
        </p:blipFill>
        <p:spPr>
          <a:xfrm>
            <a:off x="821803" y="1857022"/>
            <a:ext cx="10557397" cy="5000978"/>
          </a:xfrm>
          <a:prstGeom prst="rect">
            <a:avLst/>
          </a:prstGeom>
        </p:spPr>
      </p:pic>
      <p:sp>
        <p:nvSpPr>
          <p:cNvPr id="4" name="Cím 1"/>
          <p:cNvSpPr txBox="1">
            <a:spLocks/>
          </p:cNvSpPr>
          <p:nvPr/>
        </p:nvSpPr>
        <p:spPr>
          <a:xfrm>
            <a:off x="465313" y="172155"/>
            <a:ext cx="10772775" cy="1658198"/>
          </a:xfrm>
          <a:prstGeom prst="rect">
            <a:avLst/>
          </a:prstGeom>
        </p:spPr>
        <p:txBody>
          <a:bodyPr>
            <a:normAutofit fontScale="90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hu-HU" b="1" dirty="0" err="1" smtClean="0"/>
              <a:t>Finding</a:t>
            </a:r>
            <a:r>
              <a:rPr lang="hu-HU" b="1" dirty="0" smtClean="0"/>
              <a:t> </a:t>
            </a:r>
            <a:r>
              <a:rPr lang="hu-HU" b="1" dirty="0" err="1" smtClean="0"/>
              <a:t>your</a:t>
            </a:r>
            <a:r>
              <a:rPr lang="hu-HU" b="1" dirty="0" smtClean="0"/>
              <a:t> market </a:t>
            </a:r>
            <a:r>
              <a:rPr lang="hu-HU" b="1" dirty="0" err="1" smtClean="0"/>
              <a:t>niche</a:t>
            </a:r>
            <a:r>
              <a:rPr lang="hu-HU" b="1" dirty="0" smtClean="0"/>
              <a:t> (B2C – webshop and </a:t>
            </a:r>
            <a:r>
              <a:rPr lang="hu-HU" b="1" dirty="0" err="1" smtClean="0"/>
              <a:t>delivery</a:t>
            </a:r>
            <a:r>
              <a:rPr lang="hu-HU" b="1" dirty="0" smtClean="0"/>
              <a:t> service)</a:t>
            </a:r>
            <a:r>
              <a:rPr lang="en-US" b="1" dirty="0" smtClean="0"/>
              <a:t/>
            </a:r>
            <a:br>
              <a:rPr lang="en-US" b="1" dirty="0" smtClean="0"/>
            </a:br>
            <a:endParaRPr lang="hu-HU" dirty="0"/>
          </a:p>
        </p:txBody>
      </p:sp>
    </p:spTree>
    <p:extLst>
      <p:ext uri="{BB962C8B-B14F-4D97-AF65-F5344CB8AC3E}">
        <p14:creationId xmlns:p14="http://schemas.microsoft.com/office/powerpoint/2010/main" val="20135972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en-US" b="1" dirty="0"/>
              <a:t>Japan taps an unexpected </a:t>
            </a:r>
            <a:r>
              <a:rPr lang="en-US" b="1" dirty="0" err="1"/>
              <a:t>drugmaker</a:t>
            </a:r>
            <a:r>
              <a:rPr lang="en-US" b="1" dirty="0"/>
              <a:t> for its coronavirus treatment</a:t>
            </a:r>
            <a:br>
              <a:rPr lang="en-US" b="1" dirty="0"/>
            </a:br>
            <a:endParaRPr lang="hu-HU" dirty="0"/>
          </a:p>
        </p:txBody>
      </p:sp>
      <p:sp>
        <p:nvSpPr>
          <p:cNvPr id="3" name="Tartalom helye 2"/>
          <p:cNvSpPr>
            <a:spLocks noGrp="1"/>
          </p:cNvSpPr>
          <p:nvPr>
            <p:ph idx="1"/>
          </p:nvPr>
        </p:nvSpPr>
        <p:spPr/>
        <p:txBody>
          <a:bodyPr/>
          <a:lstStyle/>
          <a:p>
            <a:pPr fontAlgn="base"/>
            <a:endParaRPr lang="hu-HU" dirty="0" smtClean="0"/>
          </a:p>
          <a:p>
            <a:pPr fontAlgn="base"/>
            <a:r>
              <a:rPr lang="en-US" dirty="0" smtClean="0"/>
              <a:t>Shares </a:t>
            </a:r>
            <a:r>
              <a:rPr lang="en-US" dirty="0"/>
              <a:t>in Fujifilm Holdings Corp jumped </a:t>
            </a:r>
            <a:r>
              <a:rPr lang="en-US" dirty="0">
                <a:hlinkClick r:id="rId2"/>
              </a:rPr>
              <a:t>as much as 8.8%</a:t>
            </a:r>
            <a:r>
              <a:rPr lang="en-US" dirty="0"/>
              <a:t> on Tuesday after the Japanese government said it would recommend the use of Fujifilm's anti-flu drug </a:t>
            </a:r>
            <a:r>
              <a:rPr lang="en-US" dirty="0" err="1"/>
              <a:t>Avigan</a:t>
            </a:r>
            <a:r>
              <a:rPr lang="en-US" dirty="0"/>
              <a:t> to treat people sickened by coronavirus.</a:t>
            </a:r>
          </a:p>
          <a:p>
            <a:pPr fontAlgn="base"/>
            <a:r>
              <a:rPr lang="en-US" dirty="0"/>
              <a:t>Japanese Health Minister </a:t>
            </a:r>
            <a:r>
              <a:rPr lang="en-US" dirty="0" err="1"/>
              <a:t>Katsunobu</a:t>
            </a:r>
            <a:r>
              <a:rPr lang="en-US" dirty="0"/>
              <a:t> Kato </a:t>
            </a:r>
            <a:r>
              <a:rPr lang="en-US" dirty="0">
                <a:hlinkClick r:id="rId3"/>
              </a:rPr>
              <a:t>said</a:t>
            </a:r>
            <a:r>
              <a:rPr lang="en-US" dirty="0"/>
              <a:t> the ministry would recommend the drug for use in coronavirus treatments after test dosages appeared effective in mild and asymptomatic cases at </a:t>
            </a:r>
            <a:r>
              <a:rPr lang="en-US" dirty="0" err="1"/>
              <a:t>at</a:t>
            </a:r>
            <a:r>
              <a:rPr lang="en-US" dirty="0"/>
              <a:t> least </a:t>
            </a:r>
            <a:r>
              <a:rPr lang="en-US" dirty="0">
                <a:hlinkClick r:id="rId4"/>
              </a:rPr>
              <a:t>two</a:t>
            </a:r>
            <a:r>
              <a:rPr lang="en-US" dirty="0"/>
              <a:t> medical institutions over the weekend.</a:t>
            </a:r>
          </a:p>
          <a:p>
            <a:endParaRPr lang="hu-HU" dirty="0"/>
          </a:p>
        </p:txBody>
      </p:sp>
      <p:pic>
        <p:nvPicPr>
          <p:cNvPr id="4" name="Kép 3"/>
          <p:cNvPicPr>
            <a:picLocks noChangeAspect="1"/>
          </p:cNvPicPr>
          <p:nvPr/>
        </p:nvPicPr>
        <p:blipFill>
          <a:blip r:embed="rId5"/>
          <a:stretch>
            <a:fillRect/>
          </a:stretch>
        </p:blipFill>
        <p:spPr>
          <a:xfrm>
            <a:off x="7834489" y="4602674"/>
            <a:ext cx="4357511" cy="2255325"/>
          </a:xfrm>
          <a:prstGeom prst="rect">
            <a:avLst/>
          </a:prstGeom>
        </p:spPr>
      </p:pic>
    </p:spTree>
    <p:extLst>
      <p:ext uri="{BB962C8B-B14F-4D97-AF65-F5344CB8AC3E}">
        <p14:creationId xmlns:p14="http://schemas.microsoft.com/office/powerpoint/2010/main" val="29082587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Leadership</a:t>
            </a:r>
            <a:r>
              <a:rPr lang="hu-HU" dirty="0" smtClean="0"/>
              <a:t>, </a:t>
            </a:r>
            <a:r>
              <a:rPr lang="hu-HU" dirty="0" err="1" smtClean="0"/>
              <a:t>startups</a:t>
            </a:r>
            <a:r>
              <a:rPr lang="hu-HU" dirty="0" smtClean="0"/>
              <a:t> and </a:t>
            </a:r>
            <a:r>
              <a:rPr lang="hu-HU" dirty="0" err="1" smtClean="0"/>
              <a:t>sustainability</a:t>
            </a:r>
            <a:endParaRPr lang="hu-HU" dirty="0"/>
          </a:p>
        </p:txBody>
      </p:sp>
      <p:sp>
        <p:nvSpPr>
          <p:cNvPr id="3" name="Szöveg helye 2"/>
          <p:cNvSpPr>
            <a:spLocks noGrp="1"/>
          </p:cNvSpPr>
          <p:nvPr>
            <p:ph type="body" idx="1"/>
          </p:nvPr>
        </p:nvSpPr>
        <p:spPr/>
        <p:txBody>
          <a:bodyPr/>
          <a:lstStyle/>
          <a:p>
            <a:pPr algn="ctr"/>
            <a:r>
              <a:rPr lang="hu-HU" b="1" dirty="0" smtClean="0">
                <a:solidFill>
                  <a:schemeClr val="accent3">
                    <a:lumMod val="50000"/>
                  </a:schemeClr>
                </a:solidFill>
              </a:rPr>
              <a:t>USP, </a:t>
            </a:r>
            <a:r>
              <a:rPr lang="hu-HU" b="1" dirty="0" err="1" smtClean="0">
                <a:solidFill>
                  <a:schemeClr val="accent3">
                    <a:lumMod val="50000"/>
                  </a:schemeClr>
                </a:solidFill>
              </a:rPr>
              <a:t>social</a:t>
            </a:r>
            <a:r>
              <a:rPr lang="hu-HU" b="1" dirty="0" smtClean="0">
                <a:solidFill>
                  <a:schemeClr val="accent3">
                    <a:lumMod val="50000"/>
                  </a:schemeClr>
                </a:solidFill>
              </a:rPr>
              <a:t> </a:t>
            </a:r>
            <a:r>
              <a:rPr lang="hu-HU" b="1" dirty="0" err="1" smtClean="0">
                <a:solidFill>
                  <a:schemeClr val="accent3">
                    <a:lumMod val="50000"/>
                  </a:schemeClr>
                </a:solidFill>
              </a:rPr>
              <a:t>responsibility</a:t>
            </a:r>
            <a:r>
              <a:rPr lang="hu-HU" b="1" dirty="0" smtClean="0">
                <a:solidFill>
                  <a:schemeClr val="accent3">
                    <a:lumMod val="50000"/>
                  </a:schemeClr>
                </a:solidFill>
              </a:rPr>
              <a:t> and </a:t>
            </a:r>
            <a:r>
              <a:rPr lang="hu-HU" b="1" dirty="0" err="1" smtClean="0">
                <a:solidFill>
                  <a:schemeClr val="accent3">
                    <a:lumMod val="50000"/>
                  </a:schemeClr>
                </a:solidFill>
              </a:rPr>
              <a:t>growth</a:t>
            </a:r>
            <a:endParaRPr lang="hu-HU" b="1" dirty="0">
              <a:solidFill>
                <a:schemeClr val="accent3">
                  <a:lumMod val="50000"/>
                </a:schemeClr>
              </a:solidFill>
            </a:endParaRPr>
          </a:p>
        </p:txBody>
      </p:sp>
    </p:spTree>
    <p:extLst>
      <p:ext uri="{BB962C8B-B14F-4D97-AF65-F5344CB8AC3E}">
        <p14:creationId xmlns:p14="http://schemas.microsoft.com/office/powerpoint/2010/main" val="3385953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Video </a:t>
            </a:r>
            <a:r>
              <a:rPr lang="hu-HU" dirty="0" err="1" smtClean="0"/>
              <a:t>calls</a:t>
            </a:r>
            <a:r>
              <a:rPr lang="hu-HU" dirty="0" smtClean="0"/>
              <a:t>…. 1964</a:t>
            </a:r>
            <a:endParaRPr lang="hu-HU" dirty="0"/>
          </a:p>
        </p:txBody>
      </p:sp>
      <p:pic>
        <p:nvPicPr>
          <p:cNvPr id="4098" name="Picture 2" descr="Lehet, hogy egy kép erről: 2 ember és , szöveg, amely így szól: „A logical extension of today's telephone service... Bell System introduces PICTUREPHONE service Both ends telephone concversationa are pictured people pnoBe appo6neTeT from family-type booths altended centers. PICTUREPHONE ervice noW telephone. cities listed New York (Grand Central Station) Chicago Prudential Building), Washington (National Geographie telephone thelet another -the that Bell Synter attendunta pre rela- improwing eprovide, being offered PICTUREPHONE future. step towand rgoal providing rou warmer, nearly complete communication telephone Bell System Serring American Telephane Telegraph 6 Asseciated Companies”"/>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942284" y="2208119"/>
            <a:ext cx="2867166" cy="376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42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sp>
        <p:nvSpPr>
          <p:cNvPr id="3" name="Tartalom helye 2"/>
          <p:cNvSpPr>
            <a:spLocks noGrp="1"/>
          </p:cNvSpPr>
          <p:nvPr>
            <p:ph idx="1"/>
          </p:nvPr>
        </p:nvSpPr>
        <p:spPr/>
        <p:txBody>
          <a:bodyPr/>
          <a:lstStyle/>
          <a:p>
            <a:endParaRPr lang="hu-HU" dirty="0"/>
          </a:p>
        </p:txBody>
      </p:sp>
      <p:pic>
        <p:nvPicPr>
          <p:cNvPr id="4098" name="Picture 2" descr="https://www.legobraillebricks.com/_nuxt/img/d8de9e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8933" y="2791433"/>
            <a:ext cx="6333067" cy="4224192"/>
          </a:xfrm>
          <a:prstGeom prst="rect">
            <a:avLst/>
          </a:prstGeom>
          <a:noFill/>
          <a:extLst>
            <a:ext uri="{909E8E84-426E-40DD-AFC4-6F175D3DCCD1}">
              <a14:hiddenFill xmlns:a14="http://schemas.microsoft.com/office/drawing/2010/main">
                <a:solidFill>
                  <a:srgbClr val="FFFFFF"/>
                </a:solidFill>
              </a14:hiddenFill>
            </a:ext>
          </a:extLst>
        </p:spPr>
      </p:pic>
      <p:pic>
        <p:nvPicPr>
          <p:cNvPr id="4" name="Kép 3"/>
          <p:cNvPicPr>
            <a:picLocks noChangeAspect="1"/>
          </p:cNvPicPr>
          <p:nvPr/>
        </p:nvPicPr>
        <p:blipFill rotWithShape="1">
          <a:blip r:embed="rId3"/>
          <a:srcRect t="4345" b="14788"/>
          <a:stretch/>
        </p:blipFill>
        <p:spPr>
          <a:xfrm>
            <a:off x="0" y="208344"/>
            <a:ext cx="6997540" cy="3183038"/>
          </a:xfrm>
          <a:prstGeom prst="rect">
            <a:avLst/>
          </a:prstGeom>
        </p:spPr>
      </p:pic>
    </p:spTree>
    <p:extLst>
      <p:ext uri="{BB962C8B-B14F-4D97-AF65-F5344CB8AC3E}">
        <p14:creationId xmlns:p14="http://schemas.microsoft.com/office/powerpoint/2010/main" val="19244416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 y="0"/>
            <a:ext cx="3917244" cy="1658198"/>
          </a:xfrm>
        </p:spPr>
        <p:txBody>
          <a:bodyPr>
            <a:normAutofit fontScale="90000"/>
          </a:bodyPr>
          <a:lstStyle/>
          <a:p>
            <a:pPr algn="ctr"/>
            <a:r>
              <a:rPr lang="hu-HU" sz="4400" dirty="0" smtClean="0"/>
              <a:t>Innováció </a:t>
            </a:r>
            <a:br>
              <a:rPr lang="hu-HU" sz="4400" dirty="0" smtClean="0"/>
            </a:br>
            <a:r>
              <a:rPr lang="hu-HU" sz="4400" dirty="0" smtClean="0"/>
              <a:t>összekapcsolása </a:t>
            </a:r>
            <a:br>
              <a:rPr lang="hu-HU" sz="4400" dirty="0" smtClean="0"/>
            </a:br>
            <a:r>
              <a:rPr lang="hu-HU" sz="4400" dirty="0" smtClean="0"/>
              <a:t>társadalmi célokkal</a:t>
            </a:r>
            <a:endParaRPr lang="hu-HU" sz="4400" dirty="0"/>
          </a:p>
        </p:txBody>
      </p:sp>
      <p:sp>
        <p:nvSpPr>
          <p:cNvPr id="3" name="Tartalom helye 2"/>
          <p:cNvSpPr>
            <a:spLocks noGrp="1"/>
          </p:cNvSpPr>
          <p:nvPr>
            <p:ph idx="1"/>
          </p:nvPr>
        </p:nvSpPr>
        <p:spPr>
          <a:xfrm>
            <a:off x="146757" y="5584402"/>
            <a:ext cx="3510844" cy="1273598"/>
          </a:xfrm>
        </p:spPr>
        <p:txBody>
          <a:bodyPr>
            <a:normAutofit fontScale="92500" lnSpcReduction="20000"/>
          </a:bodyPr>
          <a:lstStyle/>
          <a:p>
            <a:r>
              <a:rPr lang="hu-HU" dirty="0" smtClean="0"/>
              <a:t>Forrás: </a:t>
            </a:r>
            <a:r>
              <a:rPr lang="hu-HU" dirty="0">
                <a:hlinkClick r:id="rId2"/>
              </a:rPr>
              <a:t>https://</a:t>
            </a:r>
            <a:r>
              <a:rPr lang="hu-HU" dirty="0" smtClean="0">
                <a:hlinkClick r:id="rId2"/>
              </a:rPr>
              <a:t>index.hu/mindekozben/poszt/2019/04/26/latasserult_gyerekeknek_fejleszt_braille-epitokockakat_a_lego</a:t>
            </a:r>
            <a:endParaRPr lang="hu-HU" dirty="0"/>
          </a:p>
        </p:txBody>
      </p:sp>
      <p:pic>
        <p:nvPicPr>
          <p:cNvPr id="4" name="Kép 3"/>
          <p:cNvPicPr>
            <a:picLocks noChangeAspect="1"/>
          </p:cNvPicPr>
          <p:nvPr/>
        </p:nvPicPr>
        <p:blipFill rotWithShape="1">
          <a:blip r:embed="rId3"/>
          <a:srcRect l="8253" t="21342" r="36531" b="6017"/>
          <a:stretch/>
        </p:blipFill>
        <p:spPr>
          <a:xfrm>
            <a:off x="3777205" y="630819"/>
            <a:ext cx="8414795" cy="6227181"/>
          </a:xfrm>
          <a:prstGeom prst="rect">
            <a:avLst/>
          </a:prstGeom>
        </p:spPr>
      </p:pic>
    </p:spTree>
    <p:extLst>
      <p:ext uri="{BB962C8B-B14F-4D97-AF65-F5344CB8AC3E}">
        <p14:creationId xmlns:p14="http://schemas.microsoft.com/office/powerpoint/2010/main" val="41422058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rotWithShape="1">
          <a:blip r:embed="rId2"/>
          <a:srcRect t="4985"/>
          <a:stretch/>
        </p:blipFill>
        <p:spPr>
          <a:xfrm>
            <a:off x="977131" y="824089"/>
            <a:ext cx="10718157" cy="5728404"/>
          </a:xfrm>
          <a:prstGeom prst="rect">
            <a:avLst/>
          </a:prstGeom>
        </p:spPr>
      </p:pic>
    </p:spTree>
    <p:extLst>
      <p:ext uri="{BB962C8B-B14F-4D97-AF65-F5344CB8AC3E}">
        <p14:creationId xmlns:p14="http://schemas.microsoft.com/office/powerpoint/2010/main" val="24913589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657223" y="984955"/>
            <a:ext cx="10772775" cy="1658198"/>
          </a:xfrm>
        </p:spPr>
        <p:txBody>
          <a:bodyPr>
            <a:normAutofit fontScale="90000"/>
          </a:bodyPr>
          <a:lstStyle/>
          <a:p>
            <a:r>
              <a:rPr lang="en-US" b="1" dirty="0"/>
              <a:t>How to solve the world’s plastics problem: Bring back the milk man</a:t>
            </a:r>
            <a:br>
              <a:rPr lang="en-US" b="1" dirty="0"/>
            </a:br>
            <a:r>
              <a:rPr lang="hu-HU" b="1" dirty="0" smtClean="0"/>
              <a:t/>
            </a:r>
            <a:br>
              <a:rPr lang="hu-HU" b="1" dirty="0" smtClean="0"/>
            </a:br>
            <a:r>
              <a:rPr lang="hu-HU" b="1" dirty="0" smtClean="0"/>
              <a:t>LOOP – </a:t>
            </a:r>
            <a:r>
              <a:rPr lang="hu-HU" b="1" dirty="0" err="1" smtClean="0"/>
              <a:t>Reuse</a:t>
            </a:r>
            <a:r>
              <a:rPr lang="hu-HU" b="1" dirty="0" smtClean="0"/>
              <a:t> </a:t>
            </a:r>
            <a:r>
              <a:rPr lang="hu-HU" b="1" dirty="0" err="1" smtClean="0"/>
              <a:t>the</a:t>
            </a:r>
            <a:r>
              <a:rPr lang="hu-HU" b="1" dirty="0" smtClean="0"/>
              <a:t> </a:t>
            </a:r>
            <a:r>
              <a:rPr lang="hu-HU" b="1" dirty="0" err="1" smtClean="0"/>
              <a:t>trash</a:t>
            </a:r>
            <a:r>
              <a:rPr lang="hu-HU" b="1" dirty="0" smtClean="0"/>
              <a:t> and </a:t>
            </a:r>
            <a:r>
              <a:rPr lang="hu-HU" b="1" dirty="0" err="1" smtClean="0"/>
              <a:t>provide</a:t>
            </a:r>
            <a:r>
              <a:rPr lang="hu-HU" b="1" dirty="0" smtClean="0"/>
              <a:t> </a:t>
            </a:r>
            <a:r>
              <a:rPr lang="hu-HU" b="1" dirty="0" err="1" smtClean="0"/>
              <a:t>unique</a:t>
            </a:r>
            <a:r>
              <a:rPr lang="hu-HU" b="1" dirty="0" smtClean="0"/>
              <a:t> service</a:t>
            </a:r>
            <a:endParaRPr lang="hu-HU" dirty="0"/>
          </a:p>
        </p:txBody>
      </p:sp>
      <p:pic>
        <p:nvPicPr>
          <p:cNvPr id="5" name="Tartalom helye 4"/>
          <p:cNvPicPr>
            <a:picLocks noGrp="1" noChangeAspect="1"/>
          </p:cNvPicPr>
          <p:nvPr>
            <p:ph idx="1"/>
          </p:nvPr>
        </p:nvPicPr>
        <p:blipFill>
          <a:blip r:embed="rId2"/>
          <a:stretch>
            <a:fillRect/>
          </a:stretch>
        </p:blipFill>
        <p:spPr>
          <a:xfrm>
            <a:off x="1180041" y="3742653"/>
            <a:ext cx="4863570" cy="2735758"/>
          </a:xfrm>
          <a:prstGeom prst="rect">
            <a:avLst/>
          </a:prstGeom>
        </p:spPr>
      </p:pic>
      <p:pic>
        <p:nvPicPr>
          <p:cNvPr id="4" name="Kép 3"/>
          <p:cNvPicPr>
            <a:picLocks noChangeAspect="1"/>
          </p:cNvPicPr>
          <p:nvPr/>
        </p:nvPicPr>
        <p:blipFill>
          <a:blip r:embed="rId3"/>
          <a:stretch>
            <a:fillRect/>
          </a:stretch>
        </p:blipFill>
        <p:spPr>
          <a:xfrm>
            <a:off x="6481720" y="3048001"/>
            <a:ext cx="5567533" cy="3671092"/>
          </a:xfrm>
          <a:prstGeom prst="rect">
            <a:avLst/>
          </a:prstGeom>
        </p:spPr>
      </p:pic>
    </p:spTree>
    <p:extLst>
      <p:ext uri="{BB962C8B-B14F-4D97-AF65-F5344CB8AC3E}">
        <p14:creationId xmlns:p14="http://schemas.microsoft.com/office/powerpoint/2010/main" val="9443959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en-US" b="1" dirty="0"/>
              <a:t>Prada makes history as the first luxury brand to sign a sustainability deal</a:t>
            </a:r>
            <a:br>
              <a:rPr lang="en-US" b="1" dirty="0"/>
            </a:br>
            <a:endParaRPr lang="hu-HU" dirty="0"/>
          </a:p>
        </p:txBody>
      </p:sp>
      <p:sp>
        <p:nvSpPr>
          <p:cNvPr id="3" name="Tartalom helye 2"/>
          <p:cNvSpPr>
            <a:spLocks noGrp="1"/>
          </p:cNvSpPr>
          <p:nvPr>
            <p:ph idx="1"/>
          </p:nvPr>
        </p:nvSpPr>
        <p:spPr/>
        <p:txBody>
          <a:bodyPr/>
          <a:lstStyle/>
          <a:p>
            <a:r>
              <a:rPr lang="hu-HU" dirty="0" smtClean="0"/>
              <a:t>… </a:t>
            </a:r>
            <a:r>
              <a:rPr lang="en-US" dirty="0"/>
              <a:t>now </a:t>
            </a:r>
            <a:r>
              <a:rPr lang="en-US" dirty="0">
                <a:hlinkClick r:id="rId2"/>
              </a:rPr>
              <a:t>Prada </a:t>
            </a:r>
            <a:r>
              <a:rPr lang="en-US" dirty="0"/>
              <a:t>has made history as the first luxury brand to obtain a loan from French banking group </a:t>
            </a:r>
            <a:r>
              <a:rPr lang="en-US" dirty="0" err="1"/>
              <a:t>Crédit</a:t>
            </a:r>
            <a:r>
              <a:rPr lang="en-US" dirty="0"/>
              <a:t> </a:t>
            </a:r>
            <a:r>
              <a:rPr lang="en-US" dirty="0" err="1"/>
              <a:t>Agricole</a:t>
            </a:r>
            <a:r>
              <a:rPr lang="en-US" dirty="0"/>
              <a:t> with stringent sustainability-related conditions attached to it. </a:t>
            </a:r>
            <a:endParaRPr lang="hu-HU" dirty="0" smtClean="0"/>
          </a:p>
          <a:p>
            <a:r>
              <a:rPr lang="hu-HU" sz="1100" dirty="0">
                <a:hlinkClick r:id="rId3"/>
              </a:rPr>
              <a:t>https://www.standard.co.uk/fashion/prada-becomes-the-first-luxury-brand-to-sign-a-sustainability-deal-a4287041.html</a:t>
            </a:r>
            <a:endParaRPr lang="hu-HU" sz="1100" dirty="0"/>
          </a:p>
        </p:txBody>
      </p:sp>
      <p:pic>
        <p:nvPicPr>
          <p:cNvPr id="4" name="Kép 3"/>
          <p:cNvPicPr>
            <a:picLocks noChangeAspect="1"/>
          </p:cNvPicPr>
          <p:nvPr/>
        </p:nvPicPr>
        <p:blipFill>
          <a:blip r:embed="rId4"/>
          <a:stretch>
            <a:fillRect/>
          </a:stretch>
        </p:blipFill>
        <p:spPr>
          <a:xfrm>
            <a:off x="6382211" y="3065832"/>
            <a:ext cx="5691192" cy="3792168"/>
          </a:xfrm>
          <a:prstGeom prst="rect">
            <a:avLst/>
          </a:prstGeom>
        </p:spPr>
      </p:pic>
    </p:spTree>
    <p:extLst>
      <p:ext uri="{BB962C8B-B14F-4D97-AF65-F5344CB8AC3E}">
        <p14:creationId xmlns:p14="http://schemas.microsoft.com/office/powerpoint/2010/main" val="16967878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rotWithShape="1">
          <a:blip r:embed="rId2"/>
          <a:srcRect l="23196" t="33794" r="31157" b="16518"/>
          <a:stretch/>
        </p:blipFill>
        <p:spPr>
          <a:xfrm>
            <a:off x="1467555" y="414486"/>
            <a:ext cx="9746455" cy="5967880"/>
          </a:xfrm>
          <a:prstGeom prst="rect">
            <a:avLst/>
          </a:prstGeom>
        </p:spPr>
      </p:pic>
    </p:spTree>
    <p:extLst>
      <p:ext uri="{BB962C8B-B14F-4D97-AF65-F5344CB8AC3E}">
        <p14:creationId xmlns:p14="http://schemas.microsoft.com/office/powerpoint/2010/main" val="6556943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rotWithShape="1">
          <a:blip r:embed="rId2"/>
          <a:srcRect l="22228" t="29443" r="31670" b="20059"/>
          <a:stretch/>
        </p:blipFill>
        <p:spPr>
          <a:xfrm>
            <a:off x="770712" y="993422"/>
            <a:ext cx="9208666" cy="5673875"/>
          </a:xfrm>
          <a:prstGeom prst="rect">
            <a:avLst/>
          </a:prstGeom>
        </p:spPr>
      </p:pic>
    </p:spTree>
    <p:extLst>
      <p:ext uri="{BB962C8B-B14F-4D97-AF65-F5344CB8AC3E}">
        <p14:creationId xmlns:p14="http://schemas.microsoft.com/office/powerpoint/2010/main" val="35090062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pic>
        <p:nvPicPr>
          <p:cNvPr id="4" name="Tartalom helye 3"/>
          <p:cNvPicPr>
            <a:picLocks noGrp="1" noChangeAspect="1"/>
          </p:cNvPicPr>
          <p:nvPr>
            <p:ph idx="1"/>
          </p:nvPr>
        </p:nvPicPr>
        <p:blipFill rotWithShape="1">
          <a:blip r:embed="rId2"/>
          <a:srcRect t="16730" r="26267" b="12249"/>
          <a:stretch/>
        </p:blipFill>
        <p:spPr>
          <a:xfrm>
            <a:off x="657224" y="722489"/>
            <a:ext cx="10475048" cy="5675497"/>
          </a:xfrm>
          <a:prstGeom prst="rect">
            <a:avLst/>
          </a:prstGeom>
        </p:spPr>
      </p:pic>
    </p:spTree>
    <p:extLst>
      <p:ext uri="{BB962C8B-B14F-4D97-AF65-F5344CB8AC3E}">
        <p14:creationId xmlns:p14="http://schemas.microsoft.com/office/powerpoint/2010/main" val="24379321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713611" y="444758"/>
            <a:ext cx="11009970" cy="6193108"/>
          </a:xfrm>
          <a:prstGeom prst="rect">
            <a:avLst/>
          </a:prstGeom>
        </p:spPr>
      </p:pic>
    </p:spTree>
    <p:extLst>
      <p:ext uri="{BB962C8B-B14F-4D97-AF65-F5344CB8AC3E}">
        <p14:creationId xmlns:p14="http://schemas.microsoft.com/office/powerpoint/2010/main" val="25730236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What</a:t>
            </a:r>
            <a:r>
              <a:rPr lang="hu-HU" dirty="0" smtClean="0"/>
              <a:t> </a:t>
            </a:r>
            <a:r>
              <a:rPr lang="hu-HU" dirty="0" err="1" smtClean="0"/>
              <a:t>about</a:t>
            </a:r>
            <a:r>
              <a:rPr lang="hu-HU" dirty="0" smtClean="0"/>
              <a:t> </a:t>
            </a:r>
            <a:r>
              <a:rPr lang="hu-HU" dirty="0" err="1" smtClean="0"/>
              <a:t>challenges</a:t>
            </a:r>
            <a:r>
              <a:rPr lang="hu-HU" dirty="0" smtClean="0"/>
              <a:t>?</a:t>
            </a:r>
            <a:endParaRPr lang="hu-HU" dirty="0"/>
          </a:p>
        </p:txBody>
      </p:sp>
      <p:sp>
        <p:nvSpPr>
          <p:cNvPr id="3" name="Szöveg helye 2"/>
          <p:cNvSpPr>
            <a:spLocks noGrp="1"/>
          </p:cNvSpPr>
          <p:nvPr>
            <p:ph type="body" idx="1"/>
          </p:nvPr>
        </p:nvSpPr>
        <p:spPr/>
        <p:txBody>
          <a:bodyPr/>
          <a:lstStyle/>
          <a:p>
            <a:endParaRPr lang="hu-HU"/>
          </a:p>
        </p:txBody>
      </p:sp>
    </p:spTree>
    <p:extLst>
      <p:ext uri="{BB962C8B-B14F-4D97-AF65-F5344CB8AC3E}">
        <p14:creationId xmlns:p14="http://schemas.microsoft.com/office/powerpoint/2010/main" val="1656556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Our</a:t>
            </a:r>
            <a:r>
              <a:rPr lang="hu-HU" dirty="0" smtClean="0"/>
              <a:t> </a:t>
            </a:r>
            <a:r>
              <a:rPr lang="hu-HU" dirty="0" err="1" smtClean="0"/>
              <a:t>ecosytem</a:t>
            </a:r>
            <a:r>
              <a:rPr lang="hu-HU" dirty="0" smtClean="0"/>
              <a:t> – </a:t>
            </a:r>
            <a:r>
              <a:rPr lang="hu-HU" dirty="0" err="1" smtClean="0"/>
              <a:t>inspiring</a:t>
            </a:r>
            <a:r>
              <a:rPr lang="hu-HU" dirty="0" smtClean="0"/>
              <a:t> </a:t>
            </a:r>
            <a:r>
              <a:rPr lang="hu-HU" dirty="0" err="1" smtClean="0"/>
              <a:t>examples</a:t>
            </a:r>
            <a:r>
              <a:rPr lang="hu-HU" dirty="0" smtClean="0"/>
              <a:t> and </a:t>
            </a:r>
            <a:r>
              <a:rPr lang="hu-HU" dirty="0" err="1" smtClean="0"/>
              <a:t>opportunities</a:t>
            </a:r>
            <a:endParaRPr lang="hu-HU" dirty="0"/>
          </a:p>
        </p:txBody>
      </p:sp>
      <p:sp>
        <p:nvSpPr>
          <p:cNvPr id="3" name="Szöveg helye 2"/>
          <p:cNvSpPr>
            <a:spLocks noGrp="1"/>
          </p:cNvSpPr>
          <p:nvPr>
            <p:ph type="body" idx="1"/>
          </p:nvPr>
        </p:nvSpPr>
        <p:spPr/>
        <p:txBody>
          <a:bodyPr/>
          <a:lstStyle/>
          <a:p>
            <a:endParaRPr lang="hu-HU"/>
          </a:p>
        </p:txBody>
      </p:sp>
    </p:spTree>
    <p:extLst>
      <p:ext uri="{BB962C8B-B14F-4D97-AF65-F5344CB8AC3E}">
        <p14:creationId xmlns:p14="http://schemas.microsoft.com/office/powerpoint/2010/main" val="24319644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dirty="0"/>
          </a:p>
        </p:txBody>
      </p:sp>
      <p:sp>
        <p:nvSpPr>
          <p:cNvPr id="3" name="Szöveg helye 2"/>
          <p:cNvSpPr>
            <a:spLocks noGrp="1"/>
          </p:cNvSpPr>
          <p:nvPr>
            <p:ph type="body" idx="1"/>
          </p:nvPr>
        </p:nvSpPr>
        <p:spPr/>
        <p:txBody>
          <a:bodyPr/>
          <a:lstStyle/>
          <a:p>
            <a:endParaRPr lang="hu-HU"/>
          </a:p>
        </p:txBody>
      </p:sp>
      <p:pic>
        <p:nvPicPr>
          <p:cNvPr id="4" name="Kép 3"/>
          <p:cNvPicPr>
            <a:picLocks noChangeAspect="1"/>
          </p:cNvPicPr>
          <p:nvPr/>
        </p:nvPicPr>
        <p:blipFill rotWithShape="1">
          <a:blip r:embed="rId2"/>
          <a:srcRect t="5907"/>
          <a:stretch/>
        </p:blipFill>
        <p:spPr>
          <a:xfrm>
            <a:off x="327949" y="405114"/>
            <a:ext cx="12068537" cy="6452886"/>
          </a:xfrm>
          <a:prstGeom prst="rect">
            <a:avLst/>
          </a:prstGeom>
        </p:spPr>
      </p:pic>
    </p:spTree>
    <p:extLst>
      <p:ext uri="{BB962C8B-B14F-4D97-AF65-F5344CB8AC3E}">
        <p14:creationId xmlns:p14="http://schemas.microsoft.com/office/powerpoint/2010/main" val="30840585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p:cNvPicPr>
            <a:picLocks noChangeAspect="1"/>
          </p:cNvPicPr>
          <p:nvPr/>
        </p:nvPicPr>
        <p:blipFill rotWithShape="1">
          <a:blip r:embed="rId2"/>
          <a:srcRect t="5112"/>
          <a:stretch/>
        </p:blipFill>
        <p:spPr>
          <a:xfrm>
            <a:off x="1056010" y="970844"/>
            <a:ext cx="10575179" cy="5644444"/>
          </a:xfrm>
          <a:prstGeom prst="rect">
            <a:avLst/>
          </a:prstGeom>
        </p:spPr>
      </p:pic>
    </p:spTree>
    <p:extLst>
      <p:ext uri="{BB962C8B-B14F-4D97-AF65-F5344CB8AC3E}">
        <p14:creationId xmlns:p14="http://schemas.microsoft.com/office/powerpoint/2010/main" val="2127461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p:cNvPicPr>
            <a:picLocks noChangeAspect="1"/>
          </p:cNvPicPr>
          <p:nvPr/>
        </p:nvPicPr>
        <p:blipFill>
          <a:blip r:embed="rId2"/>
          <a:stretch>
            <a:fillRect/>
          </a:stretch>
        </p:blipFill>
        <p:spPr>
          <a:xfrm>
            <a:off x="8352860" y="2947744"/>
            <a:ext cx="3775640" cy="2122170"/>
          </a:xfrm>
          <a:prstGeom prst="rect">
            <a:avLst/>
          </a:prstGeom>
        </p:spPr>
      </p:pic>
      <p:sp>
        <p:nvSpPr>
          <p:cNvPr id="4" name="Szövegdoboz 3"/>
          <p:cNvSpPr txBox="1"/>
          <p:nvPr/>
        </p:nvSpPr>
        <p:spPr>
          <a:xfrm>
            <a:off x="591670" y="645459"/>
            <a:ext cx="4823011" cy="2062103"/>
          </a:xfrm>
          <a:prstGeom prst="rect">
            <a:avLst/>
          </a:prstGeom>
          <a:noFill/>
        </p:spPr>
        <p:txBody>
          <a:bodyPr wrap="square" rtlCol="0">
            <a:spAutoFit/>
          </a:bodyPr>
          <a:lstStyle/>
          <a:p>
            <a:pPr algn="just"/>
            <a:r>
              <a:rPr lang="en-US" sz="3200" b="1" dirty="0">
                <a:solidFill>
                  <a:schemeClr val="accent3">
                    <a:lumMod val="50000"/>
                  </a:schemeClr>
                </a:solidFill>
              </a:rPr>
              <a:t>Intel CEO Thinks Chip Shortage Will Stretch to 2024</a:t>
            </a:r>
          </a:p>
          <a:p>
            <a:pPr algn="just"/>
            <a:endParaRPr lang="hu-HU" sz="3200" dirty="0">
              <a:solidFill>
                <a:schemeClr val="accent3">
                  <a:lumMod val="50000"/>
                </a:schemeClr>
              </a:solidFill>
            </a:endParaRPr>
          </a:p>
        </p:txBody>
      </p:sp>
      <p:pic>
        <p:nvPicPr>
          <p:cNvPr id="5124" name="Picture 4" descr="https://4cdn.hu/kraken/image/upload/s--VEn4Kk7n--/c_limit,w_1160/7hegT6x2DZhQWGLVs.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883" y="2234035"/>
            <a:ext cx="3355994" cy="22363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4cdn.hu/kraken/image/upload/s--eNZh2hAz--/c_limit,w_1160/7juaLyN7Qd8lGW96s.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35" y="4761538"/>
            <a:ext cx="3508281" cy="193229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Elkészült a gamerágy, ami gombnyomásra fotellé alakul – videó"/>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5577" y="201974"/>
            <a:ext cx="3747434" cy="1733189"/>
          </a:xfrm>
          <a:prstGeom prst="rect">
            <a:avLst/>
          </a:prstGeom>
          <a:noFill/>
          <a:extLst>
            <a:ext uri="{909E8E84-426E-40DD-AFC4-6F175D3DCCD1}">
              <a14:hiddenFill xmlns:a14="http://schemas.microsoft.com/office/drawing/2010/main">
                <a:solidFill>
                  <a:srgbClr val="FFFFFF"/>
                </a:solidFill>
              </a14:hiddenFill>
            </a:ext>
          </a:extLst>
        </p:spPr>
      </p:pic>
      <p:pic>
        <p:nvPicPr>
          <p:cNvPr id="5" name="Kép 4"/>
          <p:cNvPicPr>
            <a:picLocks noChangeAspect="1"/>
          </p:cNvPicPr>
          <p:nvPr/>
        </p:nvPicPr>
        <p:blipFill>
          <a:blip r:embed="rId6"/>
          <a:stretch>
            <a:fillRect/>
          </a:stretch>
        </p:blipFill>
        <p:spPr>
          <a:xfrm>
            <a:off x="4607858" y="1935163"/>
            <a:ext cx="3330254" cy="2687170"/>
          </a:xfrm>
          <a:prstGeom prst="rect">
            <a:avLst/>
          </a:prstGeom>
        </p:spPr>
      </p:pic>
      <p:pic>
        <p:nvPicPr>
          <p:cNvPr id="6" name="Kép 5"/>
          <p:cNvPicPr>
            <a:picLocks noChangeAspect="1"/>
          </p:cNvPicPr>
          <p:nvPr/>
        </p:nvPicPr>
        <p:blipFill>
          <a:blip r:embed="rId7"/>
          <a:stretch>
            <a:fillRect/>
          </a:stretch>
        </p:blipFill>
        <p:spPr>
          <a:xfrm>
            <a:off x="3986306" y="5184379"/>
            <a:ext cx="5540772" cy="1246274"/>
          </a:xfrm>
          <a:prstGeom prst="rect">
            <a:avLst/>
          </a:prstGeom>
        </p:spPr>
      </p:pic>
    </p:spTree>
    <p:extLst>
      <p:ext uri="{BB962C8B-B14F-4D97-AF65-F5344CB8AC3E}">
        <p14:creationId xmlns:p14="http://schemas.microsoft.com/office/powerpoint/2010/main" val="3234629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3019425" y="0"/>
            <a:ext cx="6153150" cy="6858000"/>
          </a:xfrm>
          <a:prstGeom prst="rect">
            <a:avLst/>
          </a:prstGeom>
        </p:spPr>
      </p:pic>
      <p:pic>
        <p:nvPicPr>
          <p:cNvPr id="3" name="Kép 2"/>
          <p:cNvPicPr>
            <a:picLocks noChangeAspect="1"/>
          </p:cNvPicPr>
          <p:nvPr/>
        </p:nvPicPr>
        <p:blipFill>
          <a:blip r:embed="rId3"/>
          <a:stretch>
            <a:fillRect/>
          </a:stretch>
        </p:blipFill>
        <p:spPr>
          <a:xfrm>
            <a:off x="9532622" y="3429000"/>
            <a:ext cx="2532200" cy="1194434"/>
          </a:xfrm>
          <a:prstGeom prst="rect">
            <a:avLst/>
          </a:prstGeom>
        </p:spPr>
      </p:pic>
    </p:spTree>
    <p:extLst>
      <p:ext uri="{BB962C8B-B14F-4D97-AF65-F5344CB8AC3E}">
        <p14:creationId xmlns:p14="http://schemas.microsoft.com/office/powerpoint/2010/main" val="157722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7248046" y="628650"/>
            <a:ext cx="4578193" cy="6282690"/>
          </a:xfrm>
          <a:prstGeom prst="rect">
            <a:avLst/>
          </a:prstGeom>
        </p:spPr>
      </p:pic>
      <p:pic>
        <p:nvPicPr>
          <p:cNvPr id="3" name="Picture 2" descr="No alternative text description for this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762" y="348615"/>
            <a:ext cx="3662413" cy="377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31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Why</a:t>
            </a:r>
            <a:r>
              <a:rPr lang="hu-HU" dirty="0" smtClean="0"/>
              <a:t> </a:t>
            </a:r>
            <a:r>
              <a:rPr lang="hu-HU" dirty="0" err="1" smtClean="0"/>
              <a:t>so</a:t>
            </a:r>
            <a:r>
              <a:rPr lang="hu-HU" dirty="0" smtClean="0"/>
              <a:t> </a:t>
            </a:r>
            <a:r>
              <a:rPr lang="hu-HU" dirty="0" err="1" smtClean="0"/>
              <a:t>many</a:t>
            </a:r>
            <a:r>
              <a:rPr lang="hu-HU" dirty="0" smtClean="0"/>
              <a:t> team </a:t>
            </a:r>
            <a:r>
              <a:rPr lang="hu-HU" dirty="0" err="1" smtClean="0"/>
              <a:t>assigments</a:t>
            </a:r>
            <a:r>
              <a:rPr lang="hu-HU" dirty="0" smtClean="0"/>
              <a:t>…?</a:t>
            </a:r>
            <a:endParaRPr lang="hu-HU" dirty="0"/>
          </a:p>
        </p:txBody>
      </p:sp>
      <p:sp>
        <p:nvSpPr>
          <p:cNvPr id="3" name="Szöveg helye 2"/>
          <p:cNvSpPr>
            <a:spLocks noGrp="1"/>
          </p:cNvSpPr>
          <p:nvPr>
            <p:ph type="body" idx="1"/>
          </p:nvPr>
        </p:nvSpPr>
        <p:spPr/>
        <p:txBody>
          <a:bodyPr/>
          <a:lstStyle/>
          <a:p>
            <a:endParaRPr lang="hu-HU"/>
          </a:p>
        </p:txBody>
      </p:sp>
    </p:spTree>
    <p:extLst>
      <p:ext uri="{BB962C8B-B14F-4D97-AF65-F5344CB8AC3E}">
        <p14:creationId xmlns:p14="http://schemas.microsoft.com/office/powerpoint/2010/main" val="15155213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a:t>7 Skills Managers Will Need In 2025</a:t>
            </a:r>
            <a:endParaRPr lang="hu-HU" dirty="0"/>
          </a:p>
        </p:txBody>
      </p:sp>
      <p:sp>
        <p:nvSpPr>
          <p:cNvPr id="3" name="Tartalom helye 2"/>
          <p:cNvSpPr>
            <a:spLocks noGrp="1"/>
          </p:cNvSpPr>
          <p:nvPr>
            <p:ph idx="1"/>
          </p:nvPr>
        </p:nvSpPr>
        <p:spPr>
          <a:xfrm>
            <a:off x="676656" y="1952978"/>
            <a:ext cx="10753725" cy="4526844"/>
          </a:xfrm>
        </p:spPr>
        <p:txBody>
          <a:bodyPr>
            <a:normAutofit fontScale="92500" lnSpcReduction="10000"/>
          </a:bodyPr>
          <a:lstStyle/>
          <a:p>
            <a:pPr>
              <a:buFont typeface="Arial" panose="020B0604020202020204" pitchFamily="34" charset="0"/>
              <a:buChar char="•"/>
            </a:pPr>
            <a:r>
              <a:rPr lang="hu-HU" dirty="0" smtClean="0"/>
              <a:t> </a:t>
            </a:r>
            <a:r>
              <a:rPr lang="en-US" dirty="0"/>
              <a:t>Change will be happening so quickly that </a:t>
            </a:r>
            <a:r>
              <a:rPr lang="en-US" dirty="0">
                <a:hlinkClick r:id="rId2"/>
              </a:rPr>
              <a:t>50% of the occupations that exist today will not exist 10 years from now</a:t>
            </a:r>
            <a:r>
              <a:rPr lang="en-US" dirty="0"/>
              <a:t>. So we’re going to be living in an environment that is extremely adaptable and changing all the time</a:t>
            </a:r>
            <a:r>
              <a:rPr lang="en-US" dirty="0" smtClean="0"/>
              <a:t>,”</a:t>
            </a:r>
            <a:endParaRPr lang="hu-HU" dirty="0" smtClean="0"/>
          </a:p>
          <a:p>
            <a:pPr>
              <a:buFont typeface="Arial" panose="020B0604020202020204" pitchFamily="34" charset="0"/>
              <a:buChar char="•"/>
            </a:pPr>
            <a:r>
              <a:rPr lang="hu-HU" dirty="0"/>
              <a:t> </a:t>
            </a:r>
            <a:r>
              <a:rPr lang="hu-HU" dirty="0" err="1" smtClean="0"/>
              <a:t>Technology</a:t>
            </a:r>
            <a:r>
              <a:rPr lang="hu-HU" dirty="0" smtClean="0"/>
              <a:t> </a:t>
            </a:r>
            <a:r>
              <a:rPr lang="hu-HU" dirty="0" smtClean="0">
                <a:solidFill>
                  <a:schemeClr val="accent2">
                    <a:lumMod val="75000"/>
                  </a:schemeClr>
                </a:solidFill>
              </a:rPr>
              <a:t>management </a:t>
            </a:r>
            <a:r>
              <a:rPr lang="hu-HU" dirty="0" err="1" smtClean="0">
                <a:solidFill>
                  <a:schemeClr val="accent2">
                    <a:lumMod val="75000"/>
                  </a:schemeClr>
                </a:solidFill>
              </a:rPr>
              <a:t>skills</a:t>
            </a:r>
            <a:endParaRPr lang="hu-HU" dirty="0" smtClean="0">
              <a:solidFill>
                <a:schemeClr val="accent2">
                  <a:lumMod val="75000"/>
                </a:schemeClr>
              </a:solidFill>
            </a:endParaRPr>
          </a:p>
          <a:p>
            <a:pPr>
              <a:buFont typeface="Arial" panose="020B0604020202020204" pitchFamily="34" charset="0"/>
              <a:buChar char="•"/>
            </a:pPr>
            <a:r>
              <a:rPr lang="hu-HU" dirty="0"/>
              <a:t> </a:t>
            </a:r>
            <a:r>
              <a:rPr lang="hu-HU" dirty="0" err="1" smtClean="0"/>
              <a:t>Outcentric</a:t>
            </a:r>
            <a:r>
              <a:rPr lang="hu-HU" dirty="0" smtClean="0"/>
              <a:t> </a:t>
            </a:r>
            <a:r>
              <a:rPr lang="hu-HU" dirty="0" err="1" smtClean="0">
                <a:solidFill>
                  <a:schemeClr val="accent2">
                    <a:lumMod val="75000"/>
                  </a:schemeClr>
                </a:solidFill>
              </a:rPr>
              <a:t>leadership</a:t>
            </a:r>
            <a:r>
              <a:rPr lang="hu-HU" dirty="0" smtClean="0">
                <a:solidFill>
                  <a:schemeClr val="accent2">
                    <a:lumMod val="75000"/>
                  </a:schemeClr>
                </a:solidFill>
              </a:rPr>
              <a:t> </a:t>
            </a:r>
            <a:r>
              <a:rPr lang="hu-HU" dirty="0" err="1" smtClean="0">
                <a:solidFill>
                  <a:schemeClr val="accent2">
                    <a:lumMod val="75000"/>
                  </a:schemeClr>
                </a:solidFill>
              </a:rPr>
              <a:t>skills</a:t>
            </a:r>
            <a:endParaRPr lang="hu-HU" dirty="0" smtClean="0">
              <a:solidFill>
                <a:schemeClr val="accent2">
                  <a:lumMod val="75000"/>
                </a:schemeClr>
              </a:solidFill>
            </a:endParaRPr>
          </a:p>
          <a:p>
            <a:pPr>
              <a:buFont typeface="Arial" panose="020B0604020202020204" pitchFamily="34" charset="0"/>
              <a:buChar char="•"/>
            </a:pPr>
            <a:r>
              <a:rPr lang="hu-HU" dirty="0"/>
              <a:t> </a:t>
            </a:r>
            <a:r>
              <a:rPr lang="hu-HU" dirty="0" err="1" smtClean="0">
                <a:solidFill>
                  <a:schemeClr val="accent2">
                    <a:lumMod val="75000"/>
                  </a:schemeClr>
                </a:solidFill>
              </a:rPr>
              <a:t>Tension</a:t>
            </a:r>
            <a:r>
              <a:rPr lang="hu-HU" dirty="0" err="1">
                <a:solidFill>
                  <a:schemeClr val="accent2">
                    <a:lumMod val="75000"/>
                  </a:schemeClr>
                </a:solidFill>
              </a:rPr>
              <a:t>-</a:t>
            </a:r>
            <a:r>
              <a:rPr lang="hu-HU" dirty="0" err="1" smtClean="0">
                <a:solidFill>
                  <a:schemeClr val="accent2">
                    <a:lumMod val="75000"/>
                  </a:schemeClr>
                </a:solidFill>
              </a:rPr>
              <a:t>tolerant</a:t>
            </a:r>
            <a:r>
              <a:rPr lang="hu-HU" dirty="0" smtClean="0">
                <a:solidFill>
                  <a:schemeClr val="accent2">
                    <a:lumMod val="75000"/>
                  </a:schemeClr>
                </a:solidFill>
              </a:rPr>
              <a:t> </a:t>
            </a:r>
            <a:r>
              <a:rPr lang="hu-HU" dirty="0" err="1" smtClean="0">
                <a:solidFill>
                  <a:schemeClr val="accent2">
                    <a:lumMod val="75000"/>
                  </a:schemeClr>
                </a:solidFill>
              </a:rPr>
              <a:t>collabora</a:t>
            </a:r>
            <a:r>
              <a:rPr lang="hu-HU" dirty="0" err="1" smtClean="0"/>
              <a:t>tion</a:t>
            </a:r>
            <a:endParaRPr lang="hu-HU" dirty="0" smtClean="0"/>
          </a:p>
          <a:p>
            <a:pPr>
              <a:buFont typeface="Arial" panose="020B0604020202020204" pitchFamily="34" charset="0"/>
              <a:buChar char="•"/>
            </a:pPr>
            <a:r>
              <a:rPr lang="hu-HU" dirty="0"/>
              <a:t> </a:t>
            </a:r>
            <a:r>
              <a:rPr lang="hu-HU" dirty="0" err="1"/>
              <a:t>T</a:t>
            </a:r>
            <a:r>
              <a:rPr lang="hu-HU" dirty="0" err="1" smtClean="0"/>
              <a:t>ransparency</a:t>
            </a:r>
            <a:endParaRPr lang="hu-HU" dirty="0" smtClean="0"/>
          </a:p>
          <a:p>
            <a:pPr>
              <a:buFont typeface="Arial" panose="020B0604020202020204" pitchFamily="34" charset="0"/>
              <a:buChar char="•"/>
            </a:pPr>
            <a:r>
              <a:rPr lang="hu-HU" dirty="0"/>
              <a:t> </a:t>
            </a:r>
            <a:r>
              <a:rPr lang="hu-HU" dirty="0" err="1" smtClean="0">
                <a:solidFill>
                  <a:schemeClr val="accent2">
                    <a:lumMod val="75000"/>
                  </a:schemeClr>
                </a:solidFill>
              </a:rPr>
              <a:t>Emotional</a:t>
            </a:r>
            <a:r>
              <a:rPr lang="hu-HU" dirty="0" smtClean="0">
                <a:solidFill>
                  <a:schemeClr val="accent2">
                    <a:lumMod val="75000"/>
                  </a:schemeClr>
                </a:solidFill>
              </a:rPr>
              <a:t> </a:t>
            </a:r>
            <a:r>
              <a:rPr lang="hu-HU" dirty="0" err="1" smtClean="0">
                <a:solidFill>
                  <a:schemeClr val="accent2">
                    <a:lumMod val="75000"/>
                  </a:schemeClr>
                </a:solidFill>
              </a:rPr>
              <a:t>intelligence</a:t>
            </a:r>
            <a:endParaRPr lang="hu-HU" dirty="0" smtClean="0">
              <a:solidFill>
                <a:schemeClr val="accent2">
                  <a:lumMod val="75000"/>
                </a:schemeClr>
              </a:solidFill>
            </a:endParaRPr>
          </a:p>
          <a:p>
            <a:pPr>
              <a:buFont typeface="Arial" panose="020B0604020202020204" pitchFamily="34" charset="0"/>
              <a:buChar char="•"/>
            </a:pPr>
            <a:r>
              <a:rPr lang="hu-HU" dirty="0"/>
              <a:t> </a:t>
            </a:r>
            <a:r>
              <a:rPr lang="hu-HU" dirty="0" smtClean="0"/>
              <a:t>ROWE </a:t>
            </a:r>
            <a:r>
              <a:rPr lang="hu-HU" dirty="0" err="1" smtClean="0"/>
              <a:t>focus</a:t>
            </a:r>
            <a:r>
              <a:rPr lang="hu-HU" dirty="0" smtClean="0"/>
              <a:t> (</a:t>
            </a:r>
            <a:r>
              <a:rPr lang="hu-HU" dirty="0" err="1"/>
              <a:t>Results-Only</a:t>
            </a:r>
            <a:r>
              <a:rPr lang="hu-HU" dirty="0"/>
              <a:t> </a:t>
            </a:r>
            <a:r>
              <a:rPr lang="hu-HU" dirty="0" err="1"/>
              <a:t>Work</a:t>
            </a:r>
            <a:r>
              <a:rPr lang="hu-HU" dirty="0"/>
              <a:t> </a:t>
            </a:r>
            <a:r>
              <a:rPr lang="hu-HU" dirty="0" err="1"/>
              <a:t>Environments</a:t>
            </a:r>
            <a:r>
              <a:rPr lang="hu-HU" dirty="0" smtClean="0"/>
              <a:t>)</a:t>
            </a:r>
          </a:p>
          <a:p>
            <a:pPr>
              <a:buFont typeface="Arial" panose="020B0604020202020204" pitchFamily="34" charset="0"/>
              <a:buChar char="•"/>
            </a:pPr>
            <a:r>
              <a:rPr lang="hu-HU" dirty="0"/>
              <a:t> </a:t>
            </a:r>
            <a:r>
              <a:rPr lang="hu-HU" dirty="0" err="1" smtClean="0">
                <a:solidFill>
                  <a:schemeClr val="accent2">
                    <a:lumMod val="75000"/>
                  </a:schemeClr>
                </a:solidFill>
              </a:rPr>
              <a:t>Soft-skil</a:t>
            </a:r>
            <a:r>
              <a:rPr lang="hu-HU" dirty="0" err="1" smtClean="0"/>
              <a:t>l</a:t>
            </a:r>
            <a:r>
              <a:rPr lang="hu-HU" dirty="0" smtClean="0"/>
              <a:t> </a:t>
            </a:r>
            <a:r>
              <a:rPr lang="hu-HU" dirty="0" err="1" smtClean="0"/>
              <a:t>assessment</a:t>
            </a:r>
            <a:endParaRPr lang="hu-HU" dirty="0" smtClean="0"/>
          </a:p>
          <a:p>
            <a:pPr marL="0" indent="0">
              <a:buNone/>
            </a:pPr>
            <a:endParaRPr lang="hu-HU" dirty="0" smtClean="0"/>
          </a:p>
          <a:p>
            <a:pPr marL="0" indent="0">
              <a:buNone/>
            </a:pPr>
            <a:r>
              <a:rPr lang="hu-HU" sz="1500" dirty="0" smtClean="0"/>
              <a:t>Forrás: </a:t>
            </a:r>
            <a:r>
              <a:rPr lang="hu-HU" sz="1500" dirty="0">
                <a:hlinkClick r:id="rId3"/>
              </a:rPr>
              <a:t>https://www.fastcompany.com/40451582/7-skills-managers-will-need-in-2025</a:t>
            </a:r>
            <a:endParaRPr lang="hu-HU" sz="1500" dirty="0"/>
          </a:p>
        </p:txBody>
      </p:sp>
      <p:pic>
        <p:nvPicPr>
          <p:cNvPr id="4" name="Kép 3"/>
          <p:cNvPicPr>
            <a:picLocks noChangeAspect="1"/>
          </p:cNvPicPr>
          <p:nvPr/>
        </p:nvPicPr>
        <p:blipFill>
          <a:blip r:embed="rId4"/>
          <a:stretch>
            <a:fillRect/>
          </a:stretch>
        </p:blipFill>
        <p:spPr>
          <a:xfrm>
            <a:off x="6462261" y="2686756"/>
            <a:ext cx="5419309" cy="3048000"/>
          </a:xfrm>
          <a:prstGeom prst="rect">
            <a:avLst/>
          </a:prstGeom>
        </p:spPr>
      </p:pic>
    </p:spTree>
    <p:extLst>
      <p:ext uri="{BB962C8B-B14F-4D97-AF65-F5344CB8AC3E}">
        <p14:creationId xmlns:p14="http://schemas.microsoft.com/office/powerpoint/2010/main" val="2908485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Why</a:t>
            </a:r>
            <a:r>
              <a:rPr lang="hu-HU" dirty="0" smtClean="0"/>
              <a:t> </a:t>
            </a:r>
            <a:r>
              <a:rPr lang="hu-HU" dirty="0" err="1" smtClean="0"/>
              <a:t>this</a:t>
            </a:r>
            <a:r>
              <a:rPr lang="hu-HU" dirty="0" smtClean="0"/>
              <a:t> </a:t>
            </a:r>
            <a:r>
              <a:rPr lang="hu-HU" dirty="0" err="1" smtClean="0"/>
              <a:t>lecture</a:t>
            </a:r>
            <a:r>
              <a:rPr lang="hu-HU" dirty="0" smtClean="0"/>
              <a:t> and </a:t>
            </a:r>
            <a:r>
              <a:rPr lang="hu-HU" dirty="0" err="1" smtClean="0"/>
              <a:t>these</a:t>
            </a:r>
            <a:r>
              <a:rPr lang="hu-HU" dirty="0" smtClean="0"/>
              <a:t> </a:t>
            </a:r>
            <a:r>
              <a:rPr lang="hu-HU" dirty="0" err="1" smtClean="0"/>
              <a:t>examples</a:t>
            </a:r>
            <a:r>
              <a:rPr lang="hu-HU" dirty="0" smtClean="0"/>
              <a:t>?</a:t>
            </a:r>
            <a:endParaRPr lang="hu-HU" dirty="0"/>
          </a:p>
        </p:txBody>
      </p:sp>
      <p:sp>
        <p:nvSpPr>
          <p:cNvPr id="3" name="Szöveg helye 2"/>
          <p:cNvSpPr>
            <a:spLocks noGrp="1"/>
          </p:cNvSpPr>
          <p:nvPr>
            <p:ph type="body" idx="1"/>
          </p:nvPr>
        </p:nvSpPr>
        <p:spPr/>
        <p:txBody>
          <a:bodyPr/>
          <a:lstStyle/>
          <a:p>
            <a:endParaRPr lang="hu-HU"/>
          </a:p>
        </p:txBody>
      </p:sp>
    </p:spTree>
    <p:extLst>
      <p:ext uri="{BB962C8B-B14F-4D97-AF65-F5344CB8AC3E}">
        <p14:creationId xmlns:p14="http://schemas.microsoft.com/office/powerpoint/2010/main" val="949113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Examples</a:t>
            </a:r>
            <a:r>
              <a:rPr lang="hu-HU" dirty="0" smtClean="0"/>
              <a:t> and </a:t>
            </a:r>
            <a:r>
              <a:rPr lang="hu-HU" dirty="0" err="1" smtClean="0"/>
              <a:t>theorethical</a:t>
            </a:r>
            <a:r>
              <a:rPr lang="hu-HU" dirty="0" smtClean="0"/>
              <a:t> </a:t>
            </a:r>
            <a:r>
              <a:rPr lang="hu-HU" dirty="0" err="1" smtClean="0"/>
              <a:t>interdependencies</a:t>
            </a:r>
            <a:endParaRPr lang="hu-HU" dirty="0"/>
          </a:p>
        </p:txBody>
      </p:sp>
      <p:sp>
        <p:nvSpPr>
          <p:cNvPr id="3" name="Tartalom helye 2"/>
          <p:cNvSpPr>
            <a:spLocks noGrp="1"/>
          </p:cNvSpPr>
          <p:nvPr>
            <p:ph idx="1"/>
          </p:nvPr>
        </p:nvSpPr>
        <p:spPr>
          <a:xfrm>
            <a:off x="676656" y="2011680"/>
            <a:ext cx="10753725" cy="4411698"/>
          </a:xfrm>
        </p:spPr>
        <p:txBody>
          <a:bodyPr>
            <a:normAutofit lnSpcReduction="10000"/>
          </a:bodyPr>
          <a:lstStyle/>
          <a:p>
            <a:pPr>
              <a:buFont typeface="Arial" panose="020B0604020202020204" pitchFamily="34" charset="0"/>
              <a:buChar char="•"/>
            </a:pPr>
            <a:r>
              <a:rPr lang="hu-HU" dirty="0" smtClean="0"/>
              <a:t> </a:t>
            </a:r>
            <a:r>
              <a:rPr lang="hu-HU" dirty="0" err="1" smtClean="0"/>
              <a:t>Existing</a:t>
            </a:r>
            <a:r>
              <a:rPr lang="hu-HU" dirty="0" smtClean="0"/>
              <a:t> </a:t>
            </a:r>
            <a:r>
              <a:rPr lang="hu-HU" dirty="0" err="1" smtClean="0"/>
              <a:t>technology</a:t>
            </a:r>
            <a:r>
              <a:rPr lang="hu-HU" dirty="0" smtClean="0"/>
              <a:t> – </a:t>
            </a:r>
            <a:r>
              <a:rPr lang="hu-HU" dirty="0" err="1" smtClean="0"/>
              <a:t>extend</a:t>
            </a:r>
            <a:r>
              <a:rPr lang="hu-HU" dirty="0" smtClean="0"/>
              <a:t> </a:t>
            </a:r>
            <a:r>
              <a:rPr lang="hu-HU" dirty="0" err="1" smtClean="0"/>
              <a:t>the</a:t>
            </a:r>
            <a:r>
              <a:rPr lang="hu-HU" dirty="0" smtClean="0"/>
              <a:t> </a:t>
            </a:r>
            <a:r>
              <a:rPr lang="hu-HU" dirty="0" err="1" smtClean="0"/>
              <a:t>field</a:t>
            </a:r>
            <a:r>
              <a:rPr lang="hu-HU" dirty="0" smtClean="0"/>
              <a:t> </a:t>
            </a:r>
            <a:r>
              <a:rPr lang="hu-HU" dirty="0" err="1" smtClean="0"/>
              <a:t>or</a:t>
            </a:r>
            <a:r>
              <a:rPr lang="hu-HU" dirty="0" smtClean="0"/>
              <a:t> </a:t>
            </a:r>
            <a:r>
              <a:rPr lang="hu-HU" dirty="0" err="1" smtClean="0"/>
              <a:t>way</a:t>
            </a:r>
            <a:r>
              <a:rPr lang="hu-HU" dirty="0" smtClean="0"/>
              <a:t> of </a:t>
            </a:r>
            <a:r>
              <a:rPr lang="hu-HU" dirty="0" err="1" smtClean="0"/>
              <a:t>usage</a:t>
            </a:r>
            <a:endParaRPr lang="hu-HU" dirty="0" smtClean="0"/>
          </a:p>
          <a:p>
            <a:pPr>
              <a:buFont typeface="Arial" panose="020B0604020202020204" pitchFamily="34" charset="0"/>
              <a:buChar char="•"/>
            </a:pPr>
            <a:r>
              <a:rPr lang="hu-HU" dirty="0"/>
              <a:t> </a:t>
            </a:r>
            <a:r>
              <a:rPr lang="hu-HU" dirty="0" err="1" smtClean="0"/>
              <a:t>Boost</a:t>
            </a:r>
            <a:r>
              <a:rPr lang="hu-HU" dirty="0" smtClean="0"/>
              <a:t> </a:t>
            </a:r>
            <a:r>
              <a:rPr lang="hu-HU" dirty="0" err="1" smtClean="0"/>
              <a:t>up</a:t>
            </a:r>
            <a:r>
              <a:rPr lang="hu-HU" dirty="0" smtClean="0"/>
              <a:t> </a:t>
            </a:r>
            <a:r>
              <a:rPr lang="hu-HU" dirty="0" err="1" smtClean="0"/>
              <a:t>existing</a:t>
            </a:r>
            <a:r>
              <a:rPr lang="hu-HU" dirty="0" smtClean="0"/>
              <a:t> </a:t>
            </a:r>
            <a:r>
              <a:rPr lang="hu-HU" dirty="0" err="1" smtClean="0"/>
              <a:t>devices</a:t>
            </a:r>
            <a:r>
              <a:rPr lang="hu-HU" dirty="0" smtClean="0"/>
              <a:t> </a:t>
            </a:r>
          </a:p>
          <a:p>
            <a:pPr>
              <a:buFont typeface="Arial" panose="020B0604020202020204" pitchFamily="34" charset="0"/>
              <a:buChar char="•"/>
            </a:pPr>
            <a:r>
              <a:rPr lang="hu-HU" dirty="0"/>
              <a:t> </a:t>
            </a:r>
            <a:r>
              <a:rPr lang="hu-HU" dirty="0" err="1" smtClean="0"/>
              <a:t>Understand</a:t>
            </a:r>
            <a:r>
              <a:rPr lang="hu-HU" dirty="0" smtClean="0"/>
              <a:t> </a:t>
            </a:r>
            <a:r>
              <a:rPr lang="hu-HU" dirty="0" err="1" smtClean="0"/>
              <a:t>the</a:t>
            </a:r>
            <a:r>
              <a:rPr lang="hu-HU" dirty="0" smtClean="0"/>
              <a:t> </a:t>
            </a:r>
            <a:r>
              <a:rPr lang="hu-HU" dirty="0" err="1" smtClean="0"/>
              <a:t>problems</a:t>
            </a:r>
            <a:r>
              <a:rPr lang="hu-HU" dirty="0" smtClean="0"/>
              <a:t> of </a:t>
            </a:r>
            <a:r>
              <a:rPr lang="hu-HU" dirty="0" err="1" smtClean="0"/>
              <a:t>the</a:t>
            </a:r>
            <a:r>
              <a:rPr lang="hu-HU" dirty="0" smtClean="0"/>
              <a:t> </a:t>
            </a:r>
            <a:r>
              <a:rPr lang="hu-HU" dirty="0" err="1" smtClean="0"/>
              <a:t>users</a:t>
            </a:r>
            <a:endParaRPr lang="hu-HU" dirty="0" smtClean="0"/>
          </a:p>
          <a:p>
            <a:pPr>
              <a:buFont typeface="Arial" panose="020B0604020202020204" pitchFamily="34" charset="0"/>
              <a:buChar char="•"/>
            </a:pPr>
            <a:r>
              <a:rPr lang="hu-HU" dirty="0"/>
              <a:t> </a:t>
            </a:r>
            <a:r>
              <a:rPr lang="hu-HU" dirty="0" err="1" smtClean="0"/>
              <a:t>Offer</a:t>
            </a:r>
            <a:r>
              <a:rPr lang="hu-HU" dirty="0" smtClean="0"/>
              <a:t> </a:t>
            </a:r>
            <a:r>
              <a:rPr lang="hu-HU" dirty="0" err="1" smtClean="0"/>
              <a:t>better</a:t>
            </a:r>
            <a:r>
              <a:rPr lang="hu-HU" dirty="0" smtClean="0"/>
              <a:t>, </a:t>
            </a:r>
            <a:r>
              <a:rPr lang="hu-HU" dirty="0" err="1" smtClean="0"/>
              <a:t>quicker</a:t>
            </a:r>
            <a:r>
              <a:rPr lang="hu-HU" dirty="0" smtClean="0"/>
              <a:t> </a:t>
            </a:r>
            <a:r>
              <a:rPr lang="hu-HU" dirty="0" err="1" smtClean="0"/>
              <a:t>or</a:t>
            </a:r>
            <a:r>
              <a:rPr lang="hu-HU" dirty="0" smtClean="0"/>
              <a:t> </a:t>
            </a:r>
            <a:r>
              <a:rPr lang="hu-HU" dirty="0" err="1" smtClean="0"/>
              <a:t>just</a:t>
            </a:r>
            <a:r>
              <a:rPr lang="hu-HU" dirty="0" smtClean="0"/>
              <a:t> more </a:t>
            </a:r>
            <a:r>
              <a:rPr lang="hu-HU" dirty="0" err="1" smtClean="0"/>
              <a:t>convenient</a:t>
            </a:r>
            <a:r>
              <a:rPr lang="hu-HU" dirty="0" smtClean="0"/>
              <a:t> </a:t>
            </a:r>
            <a:r>
              <a:rPr lang="hu-HU" dirty="0" err="1" smtClean="0"/>
              <a:t>solutions</a:t>
            </a:r>
            <a:r>
              <a:rPr lang="hu-HU" dirty="0" smtClean="0"/>
              <a:t> </a:t>
            </a:r>
          </a:p>
          <a:p>
            <a:pPr>
              <a:buFont typeface="Arial" panose="020B0604020202020204" pitchFamily="34" charset="0"/>
              <a:buChar char="•"/>
            </a:pPr>
            <a:r>
              <a:rPr lang="hu-HU" dirty="0"/>
              <a:t> </a:t>
            </a:r>
            <a:r>
              <a:rPr lang="hu-HU" dirty="0" err="1" smtClean="0"/>
              <a:t>Target</a:t>
            </a:r>
            <a:r>
              <a:rPr lang="hu-HU" dirty="0" smtClean="0"/>
              <a:t> </a:t>
            </a:r>
            <a:r>
              <a:rPr lang="hu-HU" dirty="0" err="1" smtClean="0"/>
              <a:t>new</a:t>
            </a:r>
            <a:r>
              <a:rPr lang="hu-HU" dirty="0" smtClean="0"/>
              <a:t> </a:t>
            </a:r>
            <a:r>
              <a:rPr lang="hu-HU" dirty="0" err="1" smtClean="0"/>
              <a:t>groups</a:t>
            </a:r>
            <a:r>
              <a:rPr lang="hu-HU" dirty="0" smtClean="0"/>
              <a:t> of </a:t>
            </a:r>
            <a:r>
              <a:rPr lang="hu-HU" dirty="0" err="1" smtClean="0"/>
              <a:t>customers</a:t>
            </a:r>
            <a:r>
              <a:rPr lang="hu-HU" dirty="0" smtClean="0"/>
              <a:t> </a:t>
            </a:r>
            <a:r>
              <a:rPr lang="hu-HU" dirty="0" err="1" smtClean="0"/>
              <a:t>with</a:t>
            </a:r>
            <a:r>
              <a:rPr lang="hu-HU" dirty="0" smtClean="0"/>
              <a:t> </a:t>
            </a:r>
            <a:r>
              <a:rPr lang="hu-HU" dirty="0" err="1" smtClean="0"/>
              <a:t>specific</a:t>
            </a:r>
            <a:r>
              <a:rPr lang="hu-HU" dirty="0" smtClean="0"/>
              <a:t> </a:t>
            </a:r>
            <a:r>
              <a:rPr lang="hu-HU" dirty="0" err="1" smtClean="0"/>
              <a:t>needs</a:t>
            </a:r>
            <a:endParaRPr lang="hu-HU" dirty="0" smtClean="0"/>
          </a:p>
          <a:p>
            <a:pPr>
              <a:buFont typeface="Arial" panose="020B0604020202020204" pitchFamily="34" charset="0"/>
              <a:buChar char="•"/>
            </a:pPr>
            <a:r>
              <a:rPr lang="hu-HU" dirty="0"/>
              <a:t> </a:t>
            </a:r>
            <a:r>
              <a:rPr lang="hu-HU" dirty="0" err="1" smtClean="0"/>
              <a:t>Circular</a:t>
            </a:r>
            <a:r>
              <a:rPr lang="hu-HU" dirty="0" smtClean="0"/>
              <a:t> </a:t>
            </a:r>
            <a:r>
              <a:rPr lang="hu-HU" dirty="0" err="1" smtClean="0"/>
              <a:t>economy</a:t>
            </a:r>
            <a:r>
              <a:rPr lang="hu-HU" dirty="0" smtClean="0"/>
              <a:t> </a:t>
            </a:r>
            <a:r>
              <a:rPr lang="hu-HU" dirty="0" err="1" smtClean="0"/>
              <a:t>or</a:t>
            </a:r>
            <a:r>
              <a:rPr lang="hu-HU" dirty="0" smtClean="0"/>
              <a:t> </a:t>
            </a:r>
            <a:r>
              <a:rPr lang="hu-HU" dirty="0" err="1" smtClean="0"/>
              <a:t>sustainability</a:t>
            </a:r>
            <a:r>
              <a:rPr lang="hu-HU" dirty="0" smtClean="0"/>
              <a:t> </a:t>
            </a:r>
            <a:r>
              <a:rPr lang="hu-HU" dirty="0" err="1" smtClean="0"/>
              <a:t>as</a:t>
            </a:r>
            <a:r>
              <a:rPr lang="hu-HU" dirty="0" smtClean="0"/>
              <a:t> </a:t>
            </a:r>
            <a:r>
              <a:rPr lang="hu-HU" dirty="0" err="1" smtClean="0"/>
              <a:t>key</a:t>
            </a:r>
            <a:r>
              <a:rPr lang="hu-HU" dirty="0" smtClean="0"/>
              <a:t> </a:t>
            </a:r>
            <a:r>
              <a:rPr lang="hu-HU" dirty="0" err="1" smtClean="0"/>
              <a:t>success</a:t>
            </a:r>
            <a:r>
              <a:rPr lang="hu-HU" dirty="0" smtClean="0"/>
              <a:t> </a:t>
            </a:r>
            <a:r>
              <a:rPr lang="hu-HU" dirty="0" err="1" smtClean="0"/>
              <a:t>factors</a:t>
            </a:r>
            <a:endParaRPr lang="hu-HU" dirty="0" smtClean="0"/>
          </a:p>
          <a:p>
            <a:pPr marL="0" indent="0">
              <a:buNone/>
            </a:pPr>
            <a:r>
              <a:rPr lang="hu-HU" dirty="0" smtClean="0"/>
              <a:t>			</a:t>
            </a:r>
            <a:r>
              <a:rPr lang="hu-HU" sz="4400" b="1" dirty="0" smtClean="0">
                <a:solidFill>
                  <a:schemeClr val="accent2">
                    <a:lumMod val="75000"/>
                  </a:schemeClr>
                </a:solidFill>
              </a:rPr>
              <a:t>….</a:t>
            </a:r>
            <a:r>
              <a:rPr lang="hu-HU" sz="4400" b="1" dirty="0" err="1" smtClean="0">
                <a:solidFill>
                  <a:schemeClr val="accent2">
                    <a:lumMod val="75000"/>
                  </a:schemeClr>
                </a:solidFill>
              </a:rPr>
              <a:t>these</a:t>
            </a:r>
            <a:r>
              <a:rPr lang="hu-HU" sz="4400" b="1" dirty="0" smtClean="0">
                <a:solidFill>
                  <a:schemeClr val="accent2">
                    <a:lumMod val="75000"/>
                  </a:schemeClr>
                </a:solidFill>
              </a:rPr>
              <a:t> </a:t>
            </a:r>
            <a:r>
              <a:rPr lang="hu-HU" sz="4400" b="1" dirty="0" err="1" smtClean="0">
                <a:solidFill>
                  <a:schemeClr val="accent2">
                    <a:lumMod val="75000"/>
                  </a:schemeClr>
                </a:solidFill>
              </a:rPr>
              <a:t>are</a:t>
            </a:r>
            <a:r>
              <a:rPr lang="hu-HU" sz="4400" b="1" dirty="0" smtClean="0">
                <a:solidFill>
                  <a:schemeClr val="accent2">
                    <a:lumMod val="75000"/>
                  </a:schemeClr>
                </a:solidFill>
              </a:rPr>
              <a:t> </a:t>
            </a:r>
            <a:r>
              <a:rPr lang="hu-HU" sz="4400" b="1" dirty="0" err="1" smtClean="0">
                <a:solidFill>
                  <a:schemeClr val="accent2">
                    <a:lumMod val="75000"/>
                  </a:schemeClr>
                </a:solidFill>
              </a:rPr>
              <a:t>only</a:t>
            </a:r>
            <a:r>
              <a:rPr lang="hu-HU" sz="4400" b="1" dirty="0" smtClean="0">
                <a:solidFill>
                  <a:schemeClr val="accent2">
                    <a:lumMod val="75000"/>
                  </a:schemeClr>
                </a:solidFill>
              </a:rPr>
              <a:t> a </a:t>
            </a:r>
            <a:r>
              <a:rPr lang="hu-HU" sz="4400" b="1" dirty="0" err="1" smtClean="0">
                <a:solidFill>
                  <a:schemeClr val="accent2">
                    <a:lumMod val="75000"/>
                  </a:schemeClr>
                </a:solidFill>
              </a:rPr>
              <a:t>few</a:t>
            </a:r>
            <a:r>
              <a:rPr lang="hu-HU" sz="4400" b="1" dirty="0" smtClean="0">
                <a:solidFill>
                  <a:schemeClr val="accent2">
                    <a:lumMod val="75000"/>
                  </a:schemeClr>
                </a:solidFill>
              </a:rPr>
              <a:t> </a:t>
            </a:r>
            <a:r>
              <a:rPr lang="hu-HU" sz="4400" b="1" dirty="0" err="1" smtClean="0">
                <a:solidFill>
                  <a:schemeClr val="accent2">
                    <a:lumMod val="75000"/>
                  </a:schemeClr>
                </a:solidFill>
              </a:rPr>
              <a:t>ways</a:t>
            </a:r>
            <a:r>
              <a:rPr lang="hu-HU" sz="4400" b="1" dirty="0" smtClean="0">
                <a:solidFill>
                  <a:schemeClr val="accent2">
                    <a:lumMod val="75000"/>
                  </a:schemeClr>
                </a:solidFill>
              </a:rPr>
              <a:t> </a:t>
            </a:r>
            <a:r>
              <a:rPr lang="hu-HU" sz="4400" b="1" dirty="0" err="1" smtClean="0">
                <a:solidFill>
                  <a:schemeClr val="accent2">
                    <a:lumMod val="75000"/>
                  </a:schemeClr>
                </a:solidFill>
              </a:rPr>
              <a:t>how</a:t>
            </a:r>
            <a:r>
              <a:rPr lang="hu-HU" sz="4400" b="1" dirty="0" smtClean="0">
                <a:solidFill>
                  <a:schemeClr val="accent2">
                    <a:lumMod val="75000"/>
                  </a:schemeClr>
                </a:solidFill>
              </a:rPr>
              <a:t> </a:t>
            </a:r>
            <a:r>
              <a:rPr lang="hu-HU" sz="4400" b="1" dirty="0" err="1" smtClean="0">
                <a:solidFill>
                  <a:schemeClr val="accent2">
                    <a:lumMod val="75000"/>
                  </a:schemeClr>
                </a:solidFill>
              </a:rPr>
              <a:t>innovation</a:t>
            </a:r>
            <a:r>
              <a:rPr lang="hu-HU" sz="4400" b="1" dirty="0" smtClean="0">
                <a:solidFill>
                  <a:schemeClr val="accent2">
                    <a:lumMod val="75000"/>
                  </a:schemeClr>
                </a:solidFill>
              </a:rPr>
              <a:t> </a:t>
            </a:r>
            <a:r>
              <a:rPr lang="hu-HU" sz="4400" b="1" dirty="0" err="1" smtClean="0">
                <a:solidFill>
                  <a:schemeClr val="accent2">
                    <a:lumMod val="75000"/>
                  </a:schemeClr>
                </a:solidFill>
              </a:rPr>
              <a:t>can</a:t>
            </a:r>
            <a:r>
              <a:rPr lang="hu-HU" sz="4400" b="1" dirty="0" smtClean="0">
                <a:solidFill>
                  <a:schemeClr val="accent2">
                    <a:lumMod val="75000"/>
                  </a:schemeClr>
                </a:solidFill>
              </a:rPr>
              <a:t> </a:t>
            </a:r>
            <a:r>
              <a:rPr lang="hu-HU" sz="4400" b="1" dirty="0" err="1" smtClean="0">
                <a:solidFill>
                  <a:schemeClr val="accent2">
                    <a:lumMod val="75000"/>
                  </a:schemeClr>
                </a:solidFill>
              </a:rPr>
              <a:t>happen</a:t>
            </a:r>
            <a:r>
              <a:rPr lang="hu-HU" sz="4400" b="1" dirty="0" smtClean="0">
                <a:solidFill>
                  <a:schemeClr val="accent2">
                    <a:lumMod val="75000"/>
                  </a:schemeClr>
                </a:solidFill>
              </a:rPr>
              <a:t> and lead </a:t>
            </a:r>
            <a:r>
              <a:rPr lang="hu-HU" sz="4400" b="1" dirty="0" err="1" smtClean="0">
                <a:solidFill>
                  <a:schemeClr val="accent2">
                    <a:lumMod val="75000"/>
                  </a:schemeClr>
                </a:solidFill>
              </a:rPr>
              <a:t>to</a:t>
            </a:r>
            <a:r>
              <a:rPr lang="hu-HU" sz="4400" b="1" dirty="0" smtClean="0">
                <a:solidFill>
                  <a:schemeClr val="accent2">
                    <a:lumMod val="75000"/>
                  </a:schemeClr>
                </a:solidFill>
              </a:rPr>
              <a:t> a </a:t>
            </a:r>
            <a:r>
              <a:rPr lang="hu-HU" sz="4400" b="1" dirty="0" err="1" smtClean="0">
                <a:solidFill>
                  <a:schemeClr val="accent2">
                    <a:lumMod val="75000"/>
                  </a:schemeClr>
                </a:solidFill>
              </a:rPr>
              <a:t>breakthrough</a:t>
            </a:r>
            <a:r>
              <a:rPr lang="hu-HU" sz="4400" b="1" dirty="0" smtClean="0">
                <a:solidFill>
                  <a:schemeClr val="accent2">
                    <a:lumMod val="75000"/>
                  </a:schemeClr>
                </a:solidFill>
              </a:rPr>
              <a:t> ….</a:t>
            </a:r>
            <a:endParaRPr lang="hu-HU" sz="4400" b="1" dirty="0">
              <a:solidFill>
                <a:schemeClr val="accent2">
                  <a:lumMod val="75000"/>
                </a:schemeClr>
              </a:solidFill>
            </a:endParaRPr>
          </a:p>
        </p:txBody>
      </p:sp>
    </p:spTree>
    <p:extLst>
      <p:ext uri="{BB962C8B-B14F-4D97-AF65-F5344CB8AC3E}">
        <p14:creationId xmlns:p14="http://schemas.microsoft.com/office/powerpoint/2010/main" val="4008493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png;base64,iVBORw0KGgoAAAANSUhEUgAAAKsAAACrCAYAAAAZ6GwZAAAgAElEQVR4Xu29CbxdZXX3/93TGe4835vc5OZmHkggJGEKAYQIAmEGsaKl+uJctbavr9Zare3nr639WNta32qL04tKVZA5TGHMBISEBEhCyHyTO8/jGffw/6znOScJg4aEhOTm7q3o5Zyzz9n7eX57Pev5rbV+yyA8whEYJSNgjJLrDC8zHAFCsIYgGDUjEIJ11ExVeKEhWEMMjJoReFuw9nU2B6PmDsILPSVHoLxmwluwGYL1lJzq0X9TIVhH/xyOmTsIwTpmpnr032gI1tE/h2PmDkKwjpmpHv03GoJ19M/hmLmDEKxjZqpH/42GYB39czhm7iAE65iZ6tF/oyFYR/8cjpk7CME6ZqZ69N9oCNbRP4dj5g5CsI6ZqR79NxqCdfTP4Zi5gxCsY2aqR/+NhmAd/XM4Zu4gBOuYmerRf6MhWEf/HI6ZOwjBOmamevTfaAjW0T+HY+YOQrCOmake/TcagnX0z+GYuYMQrGNmqkf/jYZgPeZzKJXsWmLhwF8GBEGAoV459H39dyjI8M4mIQTrOxund/wpAaRnCDDB8uVvH8wA/ADTMAl8g8CUd331vvpLwPyOf2HsfjAE67GeewFq4AMmPiaG6WEGAkxbAdc3fUzfwjcCAkP/raEdHocbgRCshxuhI37f0BbVyipAOp5B1soyZI4QtaJEUxFsSyysWFMHzxDDG9rVdzLMIVjfySgdwWfEWhqBDWI18dSy32zt5vmup6ksrGJByWKKM1WY2KG3egTjKh8NwXqEA3bYjxuecgGMwMS3XDqNFp7peIg2dqolf2rBGZxTvpRyvwbDDbAxCdQ/4XG4EQjBergR+qPv642S3uHrnb0RGBhiXfHpsTp5pOV3tMeaZH+lNlgmBo3WNC6quJLK7CTcwMcIXdZ3NAshWN/RML31Q6ZYTtnFK0saQGBjGB6moDKA7kgbz3Q/zF7vdbBcjJz1DMwspmsx0ZnJkuorqM3WY/gRBeIg8NRmKzDEMstDEB6HjkAI1qPEgyzcAicBlwANsjlAmvRHulnd/TC7MltwLXndyv2KB8ICiMfqWowzG1lUdREN1hRML6qsMYEJgQVmVv9/EJrd/BSFYD1qsAo/6ilAiZXFSONZkHSGeaL5fnYGWwlsRV4pisqQoEBgqc2Xb2UIyGJ6cart8Zxb8T4mWbNwMja+cLGBgxN4mt46yus7FU8LwXqUs6rdgADU0m+RMbIkYn2sbF7ObraStbPYXkQB1Tdd5cuChSG+g+kqqyznW0aWYreW94+/kYnedCxXWAKx1mGg4M1TE4L1XYEVDMPFDzwS0STP9zzJttR6UnYSS3As7quKTumlPTBdIA1BTDsPcq7yeQ3KMtVcUHUZU8XC+oVkLQfD88JwwSHzE4L1iMB6MK4vy7uP7PpNZNO0vvtZNvhrGIr0YXm2+lbP9LA9W1lVAaos6hIEMMR2+gamL+6DiS9WOOsxy7mUBQVXUG0XYVjD+Mp/FRubP8QpGLs+bAjWw4LVVOFSMZOuEPmGhyP7oEBCqbK8R3CdEfZ621jR9iDD8X4MYQSUryqnGcrCmob4oBEF8IKMQYk1niJ7HAPpTgbNNsqDUubFP8v3v/0Uf/OFm5k8Lk3E8fFdiS84GuyGi+U7Ys7xx6A3G4L1MGAVwEk4VJH8CjDyt1hIGztwsd1Bsk4BLhZ7Mi/z7OBjDJq96vNvPHxcyyDum5zmXEHr9hmsfqYV7BFmnWkwr3E2X/nq0/T2xZk3o5h//OrFzB4v9lvTWbIxMxFfVyyrfPfYo7ZCsB4OrOJnKh5U/EdZyi1cWb0Dg2hqF17bCiIljQSV59BsDvBYz310sv9twOohyVbjgumMbLqQf/3BdvqSMSzHo6IoQsR2ae0TH9eUbRjTqwy+/JmzWLq4DsdNa3fBdDF9WznCsnEba0cI1sPNuCELrqDTwxCgiKUzLYoy7ST3/AhneDMW5bgTruCZkiwvJF4iMLK53b8Q/QGmKVDPEjEs5sau4V//uo/NO8RSFpIxPJWN5YgPqyynuBwGeFHqKjL87efP4qpzqzENA1cxD0KHWWPQroa5AYeDqvJVBaS+mVWWLeKZRNxWRnb+nILEOmzDUAT//uhEVoyrZLczopIDNVUloVcdmRKI2YHBNOdivvvVfvbsL8X2HHxbGAL5DQcr8MgaOsjgWhmMrE2x3ccP/uFaLppfhe2nCCTFcIxuskLLejg3wPCw/IgGq5UhmmzDa76PSP9anCCpNlHCs3YUTubpmjq2Gb1gaF7VUMnWknQtcBS+NUtRupKO1RfxyzsGSfoRHLHank7YDoKIOBnqfB9LBWjF0jrGCH/72fP44AemELczmk0Yg9GCEKyHs60qihRg+ZKE0o2/7y6cnlVE6McIogpOJimS8em8NGEBT6Wbce1ebVE9k8mRaZRYFWxLbmbEHqYkW8iE/lv5/vf2s6s9hePG8X0fV6oJkN8Q7jXAdmMEpqdzD8wsccvlUx86nds+OJMSBVjtYoylIwTrYWZbR5IiOMYA5u6fEvQ+Q8RMK+pIR7FMTDGOXpT0xCW8VFTFpv6deMEIDaWzOafyUqH8Wdv7KDu7XuDcSR/kjv8Y5p7H+8CO42Q8PNPCtXycrPyahWfKwyFOhIBYuxNWYOLQz2c/sogvfOQ0LG9YPRBj6QjBejg3wEwTzQzjt92N0/UEFhm1yRKQ2r6A1SBrZHHU30WkK8YTK6okPdiNEanFHvdBEpEaUkaGfneIJ1YM8c1/3kAmVqcoMScIFLuQNQ0inoHjmQqs4jKYvviuHpYXx/M9sNMsnBzwm3+7hbg1ElrWPxQiGYtdscVyWX4vfvtyIh0PYvsJDOzcjh0FLAkVuEIpBREMCRxItpRfqGurgiyZ0gUw5RZcp1FSV9i6o59/vP1FXtzcR11lMZMmlNLa3kdTVxqXIgzPUD6uyjtQqdnCLGTwAosz55Xyj19azOxxksUVUldiZ8Ku2DlrK6usMbgBb/ePKXV7lKUTEElMXzZDgbgDKqPKUVYyUCe4amevMqYsn0GrnoKZX2bQqKMwVkzge2xryrB9zzALFtQTiSTJeg6/uOsl/uuubWQpxxK6S1wM2UiJm+EnmVTl81/fvYlZdcK5ak95rB2hG/BHZlxZ1kw3QfM9RAeewfZ7CQwLUyyqhDxlE6XAKhEmTSgpsl5AG7gkovVEGz/Li7sMlj/+GNdedTXTZsxiaGCY9Rs2snnLZmrrqll8wULqG+dz8+fuZP0u2TpJ3oBYZp/ANqgtHOF/vv9hZtTLO65yCcbW1kpPUgjWw4BVAGN57RjtD2K2P0ZMSHzhURVlpRciMzBwTV1mLRsjL4hgC9VVcR7Pd53FvU9vxMJRG6ILL7yIPTt3srdlH75Y5KxLWXEBH/zQdazdWciXv/M4vik+quZoJ0+I8k9fXsx5M2xlzTE98HSp91g7QrAeZsYVV0qWuN9NZt+9mN2riAfDBGY+X0A2QuLHiluQwQ6yeEh4Nk3GqmKPsYyfPNiE4Tg6Q+tNdJO8JvGo+Qvn0M3ZfP1fVoIVV3VclUUuX/3UedxwSTWRQBgIqSbIW9WxxQSElvUdmKaAtLKKvmET8Yfw9t+N0/MEBoPKogo4JV9AarB0vF7LBKnEF9vFq72GH98P+wdGVN6rhF6FV83TTmo5N10aJs7j9t9305QZh+9DMQk+d8t0PvunC4hkB8Cw8Uxf+cNax0XyYMfWEVrWw1FXKijgYwVRjMDF8bvItD+G0fUwhf6IDqtK+l8uJdAMXFxLUvmi+L6NMfVmHnixkufWb8GwjDcAVX5aVWSZPu9fej2/fXwny5/vxzIdbr12Bl/+5DnYmRHsQPIHhCGQ3Nj8BY89rzUE6+HcgECSq2UJjmEo7jOL5SWwulbitz6ERQeSpZpxKsjaFdiJbkxldW0y0Qaicz/DP//sRXq6u982RCo2ctb0KVy57DKydjH/+YtVFBUX8ZkPn4cZDCkXQ1ISxR8WP9UKJJdAiKvQZw2pqzeBV8ePPBVJkkCAcKsquSVI4vStIdt8FwWpXkaql0LNIoKBJoKuVyksHodRv4T1W5Pct+IZMqYpq/1becEg4Ix5s7js8kuJOXEyLnhWhsLAUUmJKstL0wy63ksosjEI1NBnfQcun/iJZmBhexaBVLCaBoZvEjgZLM/D6V6LO9hCovJs7npkI4meAS79wFkEhsPmbS1s3rwN39Mc7NtHR2UDFzBrzjSWXXwxpYUF6sFQugHiB5viE8uSr8uy1feMsZyA/DSFbsBhfdZcaYr6nE5qUSUrZkb5qzZZfN/jjt/ex+697VrDKtDVq6ZhHdhI5YsH1dccLOU6EIMxAo+PfvgmGidNzOXP5stbpfIwZ1nfwcN1Kn8kBOtRzq4ub5EE/gDDtHnymVWsWfOCijgpWCuAaXUWhc9cpeuB93KvqfiB73PVFZdzxulzpCAgd/LYLF35Y9MRgvUowapJeUGihEQN3ABWrl7D2rXPa2ZA6rbUkp37AQFuzg9QYVkFVq3MevH7LuCcsxYp/9QyJe6f184ae/H/EKxHDcg/dmJuLc9xq15u4/Pc8+tYvfo5XE+kgkSB5a3foV8SU+tz1sIzWXrxRUQjETzRCVBAzhP+Y4+eCsF6XMCaA1wOjeLLKrLeMHl9+w7uve9BXMXbH4w06dLsnIH1PQXUiy++iEjEVuLCb7DWoSLLW2YtdAOOGsgH3QDZYNm2o0OpUlhomLz2+k7uvW85WVdbS2Ujc2AVX/bM0+dyxWVLsZTPqyXdJXJlqmRrIaekoGXscamhZT1qQB75iflmFgKzzZu38Ogjj5F2Nfxs28bPppk6eSJXX7WM4pJi7fUKSsPjsCMQWtbDDtGRfUA6sSjbmIv/v/LKFh5/4gnSWV8VD5aXFHHjDddSV1eb81zzLYeO7HfG4qdDsB6HWVfLvu9hCHANi91793LPvfeRyWb5/Oc+R0lRoVrqXVfcB1vlC4TH4UcgBOvhx+ioPiFeqtp0KR/UZMfOndTU1FBUVKRLqQ/4o2+IEBzVb42Vk0KwHvOZfqPS34EKVMmaUhoCmh0Ya2XUx2KYQ7Aei1E89DsU76qaDej/OxCp0umBliXlKiJoEXKoRzr0IViPdMTCz5+wEQjBesKGPvzhIx2BEKxHOmLh50/YCIRgPWFDH/7wkY5ACNYjHbHw8ydsBEKwnrChD3/4SEcgBOuRjlj4+RM2AiFYT9jQhz98pCMQgvVIRyz8/AkbgRCsJ2zowx8+0hEIwXqkIxZ+/oSNQAjWEzb04Q8f6Qi852DV5R1agU8OKWmWQ1pOqlpPw5L0JCXmIO0fbVXNrDtQawld/b6UP6t6JqnbV23ORGJHuk6LXqqWT1fq0IEU7tla5DdXFy3ve1J5Kr/ridqKSEiI5qpckDSh0M0mde1pvvGkvl6tnirVq/JRnbCitLBE8lIVAcprqnG7VvxTJS3yt2qjodSxRV/VkF88tD5blbTYqieWiAmr89QFSZt4PU5Kq1h9v0FgmboY0UdLC0l7eHWBOQUXGQf5V0N0DPKCcdaBDt2WLx1i1Azkesvq39KZtdLDwFDpjUrgMyddIJJI+THUZypxBKR3hygt6jIcXe6jpzVf/HhsknZOGFgtEctVYmMZDMPBkjokw8RzM1h+gCc9/QyPmPQvk/9IfyjTxncNbAPV3sw0HAiGCMxCLCOitKIMbwDLy+I6xQSej+0Pg2+ByFF6EdX8Vz0TuYIoy/VJi66q4eiqJ8uAjIaqbzsYvodlGbhZqaWSuZFaK8G/BrGfBtMB27dwjayaOA9HdVgxfRcviGLakr2axQ1Eq8rAk8ZrhoPnpzFNeRQNVasVMSO4pocTiHSGq77YlO/xbLxMgBUTadZcfZbhIMIYpuXgexmdNyv3oJK+LfWMmtK+U8BMGtMRuc0YnitdEg0KLLlN6VgoytqigCgl4C6+FWBK/wLV0dBWhsEyDTKedEiUHrIiNq8bJYtMbGBLD9soBGnwEpjECeTBMaT3gu4Gfqya0b/nYNX2LKeep6xSGqJx1rzQxNBwig9cNAvbF41T0SG1kJomN2MQdcQiZfCIK/BYZgrfi5EVpf6Iy/7Xu1i+Zh8Xnz+LqQ1l3P3oOlpbe/jyn1+HmU2AmSbwbNJBAbt29zN9UiERS9qpx8k4ESJ+CsvwSHoWlmERMwySRpbAL1JdBBwrg+9L2x+LwHd4/NktlJZaLF40mVSQxEsXEDVNUWlVnVdE+keaC2cMH8+3KDAh42fV6zErQtZLknENolZUzafnSAOMFBlXcl4dIraF62XI+BG2bG1n7syJRKx+9fvZoBDbTuEEBilfeskEJFI2617Zy/mLpxOkh4lEHJLyXZZP1AxIupKeGCXqubiGhS+9C0y550B9p+rxHRSwdV8Pk+vHE7OGQB5ceZTSripkTKqHw6DAtMl6LunApdAuYPmKjSw8awFVJaLFJY2RdZWvFpOTlUEA++6PEwBWfdF6uZPF1yMbKeSHP1vJnDlTuGDBOCKMqIVdLMWWvUO4QSGFMVk6PfZ3phkeTjBnZh2dLV3EisopKTForHFY+9oAJXaa+VPKGaGW//p/v+WLt12FlXHxrLTqLN3Z7/CN797H//7ijVSXmmzZ2kJhWTllhRHc5DAZJ4plSmc/g9beLF2drcxsrGH6pBLwk6oSdTjps70tSnWFT02xzwuvdFJYVEBFkc2UurhaTMX+uV6EV3YOKs+mttyis28Ywy4iEiSwo/JgxCk0i6goCegdGaCmooT9u/dz2uwGtXSLS9OdhK9847f89f+5jfLCfprbEphBDMsc5rQZtUqqyDJhJBNj3ZZeopEUM+rL6OodJuHF8P0MdTXFtPe4xIwoNRUBTc19xKLFGMYwc6cW4ylraTGUcPin/3yEW266gbqyJHubOwlixaSGhphUU05vMs1QYpgzZo9nf8sQru9QEcvy6q4WausnEXeHmTG1nIgh/W6jCqziyhmjFawCVOV/GgGWWJ8AOkd8/r9/uZu5c6dy1dKF1JSJK2CAE7Blb4YNrzXjp9LUVtUQROM8/8Iarr/6Un75/37DmQvOoaailEsW17Bu8wglkRTzphUxYo7nJz+/m8/fdgV2Jq1a9YiadIYivv739/FP//BRvEyaL/7NHXzgmsXUlZeye9s27PICXDdKY00VhWWV/OKOn/Kh669gwdxaogIg5YA47Okz6Wlr5cxZk3hszW72tTVRURjnQ1ctUssydpb9rQErXthH9fgiJpaV8MiKlcycdxotO/ez7Kpz2byjhfbmPq65/Cx++cvfcv1NH2eocyuLTp9I1shguyaGU8gXv/qffPs7X8ZL9rN+Sxvz59fz7DOvcOXFZxC3UqSMBOlsKbf/agPNLfv4zjdu5ee/XM6EGXNIDncjHWeTrk15zGb8hBp2NXXw/ovO5O67l3PrDedjWGki4tebDt/90f187lO3Ejf6+dVdKzn/gvMg08/OvR109Ads3d7Mh266kMH+PubNm0S2f4iV67axtyXDJedP5fQ51UQ86WpjqZVRa4Mdm+M9t6z5TZX27cXfMVn++BrmzV/Mrr07mDShisb6QtXXVBzWn97xBBm3iljUobo6ztQZtbjZFJ5v8q8/vIfT5y4EY4gLzprBQ09sp7akgGuWLeCBFevYsH4L/+cLNzBjcgWQQhZpEf3/n3tepiM5zPsvmsMdP19Bw5Qp1FXbNO0coGb8dLZsf4mzTj+DeWfUq/ZA3W1tnH/2DIKMr/zA1vYu7n50P34mzTVXnsF3/uUOFi+5TLWt/MiNC/G9lHJ2XAr439/4KafPn8+sxgqWP/UiVePG09XRxOzpE8i4DtlshEvOawSrmu9+76f87IefwcgMi8gmoiQkE/79nzxKRW0Fi+Y08uhj65jROI/mji186tZlRKQRsukrN+C5V3YwfdpMNr/0Ai0dg1ixBtr2vco1113Gk6u2kuzp5eqbl3Dnb57mtGkzGOxv4TN/dimGn1CQ8ojxi9+vIfDiLJo/ni3bmlh2+TmUFmW4/9FXaekwefGFDXzyE9fy6qtbcSJRxlXa2DjMn38mv/zlnfz5Z28m5mQwvajaSMvm8w80ADpiBJ8AsGqlB2U5CXSDMtHKF6sljrzvEROFPt8mK7LkVhwva2E5gdrNiD6p+JQZYROcGIZ4+YavRH4zdhF2kMGSludWAb4sPzIRvoupmq3JblY2TDEyRJTGqm/ZuG6EWCSD55lkvSiGozdKqrFvTnrSsJJ4WUcJsQWBScYsxbEzOK5Y0SJS6SRRy1dAlZMt2bSIJ1hYQJANcLJZPPFVfRvbyUA6QyDXE42STg3T1GowNDzEwjmyQZEtmvjjKaKyEjlRskGMqI9qtJFImTiREUyx4IaBI+yHaeOaJoHrY8tGVP49gKhctyudCguxAodUIsGe1mGmTaslSprAT2P7stJlMA0bPxJRK4thZjCzPoYtOl4i7xklCByMmIPrjWBJayUxKOL3S68uaXNvefie+OVKZ/GAFtgoBqt+oN6o5iQA1tSVbtHj51wF8VPlNQ1wXY8v3qymi5TAmRI3E7pJd/2TDYFuoS5tJfQnlU60osp0MZ/qZaW6rMg7ukWQ7HDlv8I6WDm9fk046VaUGGl86ZYiiiuihi0UmiEPj1yt7Kb15kJ1brF0r1d5INO2UGbSOTBHFWnZQK3RJt9jCMB9OnsT1NZUYUrzYnWl0ltL9IfkCmVXLTKbiqcikPuU3bb0dVXdtMW10tcu96kItwNUn6by9BDKmGhbJ9LwinJS46K/T3/uoCXUNJncp3Le1LypsVPUoJwvbZJd/btqrGQzdWzpqkPN7wmwrH/Y+uvbFFpEBkgGxFXAk42WLrDL87My/bIBsQgssVC6vU+gmlAc4hMLLSOWUbUDcvBNAZR+IA5K9ORU+9RvSQNfB3zhZfWDIvgwlBC7bJs0BSaLm60oIfHJ9IOifFm5TtVbIM8zyhKdAZlUaVwhgFfcqthLIedEClvOEfAL+yHn5age4UtzD5J2mXKCxPJACNDEGqprkvNtJd+uH2d5YGTsNG5U/2JNxCn+WCPPRITkxIfXY67li/KfFMOhyD318OWVtrXBEEFlEFVu3ZJeVkT5LVNYD+3jHbNl/81IOSnAmqfb9cWJZr5uOekZFsOJFPFIBFvwIwBVliMP1iiumSTjWUQs2c/KzlP4RBusJIbn5JSifTzhDBUANCAsCUJI4wo1B6IzZShxadtzNb+oJlpoJw/XN7CcSE7JX65MrLurLJp6YIRes8Qy2arZmrbeskKLFdYwOdDBRXbKhu4gqAi8wCJjJRXPHCjXSB4wbSHFekl/WOFeZRWxXUvxoNLhsL/PJ1oYJepIO04BjmgUiZsjFk+vCLLS6MBJzoIq7ldeU+jCF8usNo1ylpNbeXQXGFGjl3tRgQ3Rl1f3lm9Mp7dNAmT59rTnYTu5VSwX7Dlih/QdnHDSgFUNmCiY2Ca+Jz5Ylj37EuzY28ZpkyuorytXQFZ19/kIkenT1pegszvDvDkNWO6w9pd8Cz/mkU5D92CamrISNbAyoaq9jzwMEtkRzkd1VA1obksRLyqhqjBD20BScZJVZSZ7m/vo6O5n4ZmzCdwRIr6eONng2TETz7OxTOkFMKj8O8cPFDGPHSFiWKRTLoHtY4vB9iO42SFsFT2T+xU/ukgJt1mGT1ZJXkawZFn1xe2wMW1bbShFY9swIxBk8W2fn/xqBbNOm8eSeeVqKbftGBkJBEhgQh54CT7IQ6XAKhyqj+HEVZBAgiq+tESS4IH4oX5a6cKK5KZQTRhxLCEHJBiRTUI0wDIj+GlxaSwCx9Kcc5DFdCKsW7+TyQ2NVJcJ0MVleQfIO4qPvOdgPdRXzS9TOlxnsun1NtZv3ELDxDqmTBnHT37+DJX1dVx90RRmTK1TIVMVPfIFZHq/vbc9wd33b1YRoo9/9DL6+tooLS7i4ZWrmDd3Ab/9/XM01ES57trzGF9WAAIk0+GV7a3s3NfD7FnTINvHY0+v56prl9FQZvEfP3+YoQGTqQ02i847n1//9iGqKkv4809eSyQzpD1fM8pjK19j5/4BEgMdfOHTN7L80dXsa+/ki5+9hVe27uG5l7Yxf1odjVOncO8jz1NfWc6yy2ZjS8RJddPOsGpNJ5u37uHss6YxbVYjDz+6WnGeN129lPUvb+b5jZu5+YYr6evq5Zm1LzNpYhXXXXYG617Zx3DKYOnCOna2uNz30CquuPw8pjcWY/qajRC/V42sdEl0otzx21VMmzmbtpZ9XPL+c7nv/ieV4uH1Vy+h0JZNrfTuytLZbbB8xQuUFcW54soLefzpdXR2jHDV5QuVh3D3fc+y+NzZzDt9Grfffi/tnUlu+9j1TKrLR62OAonv4JQTBla14slzqMKHBql0wLodHUyf08g9v36CT3z8ep546nnOvvAsSi0J4yUxTU+pmohlkydYOqfs7Opme0uahYtm8N//96dcvPQSasqq+I8f3cHff/NzbHq5jbNPG48VT2Cls2o375kRnn6xhf2dFgVxk6XnNbJj23YaGsczqSRgzZYWotFC5s+ewKs797FzXyfN+zv5/Cc+iJXsxJdolhFj9fpWWnoGWPfii3z1Lz7Gppe2cdqcWQz0D5PIBJRXxmjd8wp19fP44Y8fYsf2jax87IeM9DRrRsMJeGZ1K+desIi/+/rf8ZWv/hVf/dvbSacG+cV/f5Mf/N9f85df+jg//cVdzJ+/mHHVBdz7wAN8/rYPsemVzWrMLlpYzzd+sJxEtoi41ck3/vJj2GZSPZTKHVJ7gCyBE+Hr334Ap6ic4f4+vva1T/KVr/4brpvgG1+5henjHCzfwYuk2dNss+n1PXjpFB+47AI+91d/T7ywils+eAHPPruOwUQRFYU+CxdOYXJjA6+/vov5c+bSUCtMwPGT6XzPwXpwjcjdlHLyfTKuyYbXu4kUWGx64XU+dssyVgktQroAAB6uSURBVK1ezbyzFlHujDAwHPDo0y/xJzdcgJ8dUdSQaWRo6vLZ+Ho748aX0NLUQm1dHYmkyxOPP8U3/+ZTPPf8y9TVVDFl0nii1rDyY117mKef68SIxnn4wVV8++9uY9WqjdTUljG9oYKm5nb6h1I0ThjPcDpFW3s/rc3t/MmNHyDI9KmlNmsYrN/US+PkKu793SPc9NGrWbn6BSpLJzB7ZgOJwWFKii0qKwLa+2xe2raPsngh550xGY8u7WNSzAPPtDCuoYx1Tz/PrX92BY8+/Rx1teM4f9Es7vyfBzjn7HNp6uwgFq/GTSV47bWX+fit17Nq9XrSKY8Ll8zghee3UzexnuISm0nlcTZsbacgYjB3SgWuFVW5EhLO/fXvXyFaJOPUym2fuI4nnlrF5An1TG+so8gZVLkGrhGlrTNL78AQrW37WHLBEh5Y/jRzZk9jQn0Na9e9yPhxDZQWl+H5w7S3DtLS2sn7Fp/OhGpfJ98cp03WCQRrfteoeVLZ/fePeOze18KUhkmUxm0GB/qJlpQQs9L0Dri8tKWFS5bMxvDSaqk0PZekb9HU0U9yJMHcWTPoGeiju38IG48pk2rp6x+mpb2bWVMbiNmy4RFrk6Z7MMCzHHrae5kysYbtTS1K1a+xoUKJpzU1tasN2YTxtYwks6QzLrXVZRiBLLHCFQUMJHxKiuJ0NPdSObGWlrYOvITH5GnVDI8kiDgmUSuD6xeza38P5WWF1JQ5ym9WrYNMk5XrmikrLaNxfCnFxSb79vdhmxHG10YZSHi0NPcybWYjr2/fRzYNDeNKqakrY9OWnYplmDmtWnGcO/a2MmlyNaWRgFd391AYc5g2rgjXiuD4whT4dA0INR1lZHCQmppSWjr61D1PGl+NjfCs4MqGz5XEmjTpbILi0jL6elMM9PUxsaFa+dDbtjUzob6K8rIo27e3KzZCxi0uXPhxZAROAFjfxjkR66oondzOWWUnSfKEJG1IlCtDVuEjTlRl84gtDnBkwyKEtOWBK8ktETJ+SsgExXEqZsDUiW+yqRLSO+t7mvaRHa5kGMmuO2Op0K5kSckOWrKMbBNSroutWALZ3Ig0ZTqn/qdpHc9PYUsiiufjWR6ObGCSsgGCjGFjurJzD7BVKMrDNwMy6RRRp0jt1jNBQi3Vss8zTAGwppFkM+Wj+1+p9vCGQ1bdT6ACD4oPlri7jJMfYFmae3VlExV4pFWao6k8VsU8CLPi6c1r4GexLR/XNQhsyc0QDk6+WwcxZLPpq7GXixLw6nlRuwTfwJQEG5WJJZ5GBiRV0xSJT7lXreN1vFyBkwSs+omUicm16c11f9Y5oKrLnplPiJCBlWys/DmaXVSTqugaTb1oaiifB6uIFsV/ak42xzwqi67/VmyBJ63YdXM10/cVua84WemMrSgeTWdJEEAR8oHewMgOWqW2Sms1obpMuT4TRyhi2WVbPoEnu3QTW6JEQVb9jiL+RZvVkIdErkNydD1NYckqIIyDdIJxffXACGGvuNFc6/gDLlWOzNeUlZWjmoSiEipLk/b5oIDuECO0nT7bVhSeIrz0HOTGQgIlQqvpwZUgi4BV6Dt50DX5L83shP5TOclq6T++x8kB1gP3qAdVR0ty4ToFHBkUzR8K8aSjJZJsraMuemnXJHc+CqYTlvMivZqoV+S9mjWZcLEkOtEisNIalLnB1w+OAE5oHLE1Algh4oU7FcpGAOFjeXE8Q3hOD0cYityDItZSAV7lTbuM+B69/RnqyouISvK1WEVF7EuHa32N8rfk7+YePWxD0iGjKtkHscBiyRTnruJTEMQOdMZWSd0yMopV0Xxn7lHOsQJyQ666Z60LK+OR66qt7lkeOPl3zZsqo5EDs0awtvqKiD7AS2m+Np88r98/TpxVDh8nCVi1/6pI/1woNf+kq0RfFeaTJGGfrKWjUkLIyzKoKBoJWeaAKdnsKl6jrKjO+lcP/iFZ6xLJ0tEZGXDdHE1AIHkKtlQpWAJrvcTqCI1kzUsOqF6ufdPE8F0ivolnWmRMcUlkJywkv6SBWgrAQpH54vu5UR556jXOWTiVydUWaeLKgtpSpSDzL6S+JJwbSTa80kpJcTkzJxfRMZglOQgT6wXUyg6qpdYXv9mP6iVbAS8XOs0t44oFkAdXon/KWuey91VIWjcpVnZUY/NAP658EDwXvzrwIMk46z2TvKNzdTV6c7mqOupw3CJXeVt2koA1fzmaHdTHwW4oh/bay8me5j4mwNXphvmzDk3uPvQ7DpZYHLS4B3tU5c4yJCPe59f3vQRWCSMj7dxyzVJ++/vHqKyrZNnlZ7H5tQ6eeGo1n/qzaxkcSfDru1Zw9eXv5/TpRWrzpaI6QYpNe1I8eM+TfO7PP0xpQcCDT7zG6TMnMHFcAb97aDMjqRS33bKE7mGfX/3uGeZMq+fssyfzg/+8h1v+ZJnayX/6az8nnfS5+n1TKS+t4bzz5vLkU0/wgYvOV0k4kt1vqnwFAaWOrOmlXPeD1a5KnpPOWWTltuglW93/O1rCD87FG+ZGff/xC6++2ak4ycB6fH2eP/ztOU/ZCEhkYfmzOygoKuHBB1fwV1/6MF09g3S1DXLWWbN5dVszc6ZW07JvO1ljPANJg80vreSv/+IGvMygKlNx0x7L1+5k2aUX8eqWzSyYM4X7H9/ImbMaqamJ8cCTu2npHOZTt5xPU0s/7c0tDPe1cM21l/HU6lepqIhz+owqtu5O0N4/wiWLJtHenmTdq7uIOQ6XXdiomhdLhMu2xZ8Ui6fyCU/pIwTrIdMrZSiplMGKta9xznmn862/+ze++KVPs3LVJvq6BvjMp65j1942Zk0tIxIx2PjKAM9v2EpDfQHLLj0DJD0uZ8CWr9ypok4LFk2nuqyI/7j9ESbUlfOnt17O1//hJxQW13H5xbOYPHkag937mTm1hEzW4d9+9CAF8VI++6lLeX37Xp5cu4ulZ09jQkMlt9+5nssvXsTc6RFe29LJ0FCKRefWa3sqYVPd+e2UPUKwHpjaXCqeb5HwA+JRk96+FCUlBfSNyG7fpDzukvUtHEv7wdnAYHA4oCDmUBTP4KsWmNq8jXgxUiMZikoiCr99A+LnJqiujNMzEGDZcaxgmHisGD8YIqqyueJ0S3pDYFFd4eFmPAZSNnHHorWjld2tHovOGEd5bIRMWvJ1IRYT10M2h9pXP5WPEKyHgFU2I4pxsDKq4lPnbmoA5rOmMlaA40oep6bTVAaWX4BpCmeao8gkeS9XQSucqUoBDFzFVji+IZSwToWU7oK+VNUK96t3+vn3pL5VqC35SsmA6u3rU5RWdWWpynMVzlYzH0K7CVA193wqHyFYc3tYRWFJQEABQbKeNEerk501FKSMOmP6qqpUrbwHIJJjFIRUk82eYhlyieGKqdDegae+P6cBoLL+JS6hy551XrUGnIBbmIhA2AnPUAyIYg9UZa3WHJCHQbEAufxf+fvUhiqEYH2zKRJ6Jk+J5d7TXKIWftB8/KG7bOFXZTcu6BULp/Lwcxn+ef5SU2QaTHkuU9IghVjXfKeAW+g5laKXS3zWuWgCcs1vyiZepzjKv8rv5rjoA9WjpzZcQ7CeyuvmKXZvIVhPsQk9lW8nBOupPLun2L2FYD3FJvRUvp0QrKfy7J5i9zaGwHpo9ZeexUOT2g7s1A98LEdPqeSNPBWlWCalrKdr73Veaz6ZRDhPidcHXoBtScJJTkBSxM+EZBCBDpUalZP2VEkhuXQ9JVmZC3/p4lOV4C10lzABShtAZX9pFcS3Pd6DNL0Tif8xBNZ3OMyHNgo+AGmdYGMoDVZT5ZdGLInNm5hegBHx8CShRMlNSiKyp4AsCcmqlNQTCiqi5CotFf0KyAjTL2mLoiUgqXsiYSnnBFlVaeqqXFZfac4Gblb/bUgG1bFUj3qHY3KSfGxsgVVlZ+ko08Ejl3Scj6u/CawS0RJQSVK3a2bZu9+nqXWIJYsm0j88THrEpqGugBc37WT8pFoK7Bg9fZ1MnVyK4Zm092VJpQuIW2ma9u/h9AWLaN7fRN9wQCprcNq0Ol57rYkJtYUMpDyGBoeYMa2eDS93MamhmGkTizCDrJI0UroA6p83rws5mvdA/u4b0XUwu+wkQd1RXsaYAKtaNd88kXmSXukQKJb9bYfwYI6tVBH4PPb0Ptau38WnP76MrbubWPfidv7qE8v42re+x423XENlSTUvbtjBn948j2gmywtbhnjyhT1ct2w+//7v/853vvdNlt/3JP0Jk917OvjYzUt5Zs3L3PCBc3l45XqmNs5i1sxafviTR6gssvnSxy/ENlJkzawuklSRNi32oYO2+n/fnCKZv5lD3zlKjJw0p52aYD0kRzMnqp6TW5ccz5y8eT6HPuf/eblgkMJ1Lt9TJ2XL5y0VfvXsJK9u7aZ3JMmSs2fz2DMbyXgOl507l+WPr6Vy3DjmnTaFu+5+iovOGc+ZM6bzevMgTT0JKost2ju7GUqNcOacOezet4/yigrqyxy27e3h7NOmsHbjLhIjAYsWTWLN+p3EHItlF03DEVFiMtgiJucLNHWUK79CqBCvUneRKFdOuyoHsQP6U+r10X2c4mDVWxYp+dC2M8CT2iFLlEpkcrX/KOCU7H8tpyWAFt8xkAR+lWQiCi8K9Jb4l1EMy8zVa0Xw/awSRfasfM+CLJZVDF5SxftFyEKSXQTsgSWSmRH8jFbnE/lM0h44FoaXImsUKN/WMEZUIZ7oUbluVmmniq/reiih40B2a7k7U5ertY6kNkb5yVomXecp6EpanZA92o9TE6z5+PuBbbParzOc9mjrHKC2thTPC+jp7qdxYh2m1FH5Js0tPaqRRXlFpbKCEyfU4rseqUyWaMQhm84qsBfEYnR39yAFzvU1JTR3jqhN17jqIjp6M5SWRKgu07pTnT0JJalZVGxTVCCFgwFN+1OUVsQpLIrQtLeLcTXl9A32UTu+hsG+EXzPpba8hEQqS1PXMONrK4gEInHUxfj6Erp7B0lnLOKxCCMjSYqLIhSXFBN1UBJEre191FZX0t07QDQK46rK1IOjj3xm/+jLIzhFwaqnRaWOqMpOKVM2WLdpD90DGc5ZOJ0tW/cxnHRpqKtm8oQYiYzFr36zlqmTSmicOpW9rZ0M9XWw+OwF7Gjuob6ujKZd7Wze1c71V53DL++4i0XnL2JqXRl3/M9qJk8Zx1lnTmVfl8erG9byra98mIGBfp5+rpXmzhQLzqjnnNPieK7Bt//9YT50yxU88+gaGmZMYFxFFQ8/vIJPf+kjrHliHX1DA/yvD1/LK5v38uM7n+W2/3UVQ+37SWZNqqtLcByfx5/ayLLLFvPfP/kdn/z4tSRdg1kNVexq6eHhFRv5kxvP50e3P8SFF57JlUsmI5VfBxtS5EtcRpetPSXBmtvA62rXnI6WYTmsWPkyr+1q48LF89jX3M8LG7bwkZuvoao4TTJjs2b9Li5ZMp9t23ez8vlNzJhcy4zp0/jZnQ/wmU/8Kbt27FGWbuFpE/jFz37DnDNns3DONP775w+z9P3nM2F8MSkvzqb1K/naX36Evfu7WLG6XUn3VBWbXP++RrVkf+t7v+Gyyy5m84aNZE2T6ZMnsXdPC9HyYibUVPDs2peY3ljFvNNO4457nmPx4pmMLynmyVXrueSSczh3/hR+fPud/MUXPspnPvdN/vkfv8Xyx1fjBCkmzZjLo0+s50M3LeHhx15maKCLr3z+KqJGMgfW0esOnLJg1QueXvs0YEWM12Yk6VEUj5B1faW6VxQDy3NVNavIZ8RsHy9rM5I1KY57BJ40qgiISfscAjKmq4SBM24U1/AojloMJUUII6OW4YAovjtM3Pbx7SgPPraBjGdzyYWnUx5Nq04sAxkDx45R4HgMJnwKYwGBayoFlooym6GMJLuKArhDwod4TJd1p12IRgOleC0rhVC4IgIicp8JEZxwfRwnSiYbEI3aJBNZIlGLqO0q+ktb1hCsJ9V6kg/kyOYpX2aia471hkqJM6hybZ28LCrVEinyTZlUiSpFc3rTkq2v3QjdK8pTnU2k34ES4BVxYl90ZCUPVZKi5VtFiVpq/UW8TYJVBQRBBlOJCutHSMUDfAfTSOBL/b+IZMg1CQDJ4ik2w1EK3CJQIXoGUpkgea1KzMOUh0ureSsZEKk2kM1VrqBdXYcS/dBsxkEdBi0XOlqPU9KyvnEyDtlIKDEHEbiQ5gwiKJEj2mU6VUAp318vlyidk2QXcQglwaNUK6T0RQQ2BPg6KVpAr9Wu9QOhk7dV2vRB6XnpqSVRLvXQyO9GlIq0kPy6RCVHRh1S9Ke+U74jX6evFGC0krcqEDRS2jcXvSL5nlwzDPVUqOTs3P3kAfoelk0fjwfilATroeoDbx40RasqWRzZy+ttmJrcnEqL1tfXmf/5QJEuFMgpXqsYvkjmSOe/mFJW0ZUEqogqB1apGJB2l2kVnlWKKaoiQBP5Iumj1GBEPENqs5S0kcT8xceOKJpLAKklP3LK3NJoQppMKGspYsFOTjZdixsrckqVwsgDolcC3TTNVcGEvNzS8QDRe/WdpyRY/9jgHcwBOVhkkqd0lGVUlk+A9aYupVr65eBXH9J/VjO4eVoor4+VD+0efP3A76hKqzyFlIekdlmUvtSBqFROjCKnOnOwtWR+tcgv8bnchdzVHbwW/cj9sYf3vQLasfidMQfWYzFo4XecmBEIwXpixj381aMYgRCsRzFo4SknZgRCsJ6YcQ9/9ShGIATrUQxaeMqJGYEQrCdm3MNfPYoRCMF6FIMWnnJiRiAE64kZ9/BXj2IEQrAexaCFp5yYEQjBemLGPfzVoxiBYwpWrU96aA3TW6/onXzmKO4jPGUMjMC7BquAT/7xpcvJIQlOUjevGn/lDnlf9V3NHar1jnQ9kWSOAwV6J+GIHyg+zOcF5OUsdeKK0kXNFeOpbIJcZ5ST8E5G/SW9K7AKSKXtdyaTIZlKkc3obCXLtohFo0SiUSzTxPN9Muk0qXQaT6reACfiEI/FiEQiWFLAd9ICNp+896Z0kAMN4HKl3HlNgjcnvIx6iJw8N3DUYBWgSt/PRCKhsu5LK6qIFxRQVFRMV2cH6VSSxHA/sWiMVDpFQVEZ0Vic6ppahoeHSCYSDPR249gmBQUF2PbJCth8CqGkBR7SBE5nsioVap3QrTsf5rsYHpzi0VeYd/LA841XclRgzVvUkRHpfGfTOGW6+tbBwQFGRkYoL68gFovR29NN054dTJo8nYrKKlKpFH19vRQWFlJSUqrO2bt7h2qAVlhYcJJa2HxTN92BT+m5SJmz1O/njKpqhZlrRa/lB/Luz+gszDulwCr+ZzKZZGg4way589W9PfzQA7y8aSOOIw15A669/kZmzprNzh3bmTZ9Bq9ve4377/290oDKZl3OmH8mV151jTp32+ZNFBcVEI/H3+DnniyDlm/5qEQkxM0xVJEJNklsz8TzEhhOjKxVoLsMSuPeXKL1QaWXvDtxstzV6LuOo7KsArbe3l4KisuYOGky9/7+Lnq6OqmpqSYWizI8MkJHRyeXXr6MadOms3PnDlY8upza2hqKCgtJpdJ0dnZRWV3D9Td+kP1Ne0gM9VNRUaHAflIduX6wSklQ5f1n8b0Utm2QSLYQtwsZHu6kMF6GaVXgiwiFFVdNMN5Y7xSC9d3O6xGDVaxLOp2muaWVWafNJ5lK8uC9dzN9+jRqa2pwHEdZ3f3NzXT19PHRWz/Or+74OdWV5UycMEFZz2w2S0dnJzt27OTq628iHouzbcsmJtSPJxqNnlybrVwP2Hw9lEOSdHKAomgJGSlVsWJkvTTRIIM30gKRMsyCeiWaoUTUhAER9UFFJkgXQGE/cmUwYp9zUpe63EZ84ojqDyv+sHopV52g3z+k6cW7nflReP5RgVU2VXv2NnHWeRcqP/WFNSuZMWMaZaVlWJapwNjb20fTvn0Ul5QzNNjHpIYGKirKFZg9z6d/oJ/t23dyzvkXKv/1xedWMrlxktpsnVTMgBIRlN5YIs2ThVQPthPBiJTjG4WKDZGGwrY3gkm3qlJ1pRzbKNESldKsmKSSsQw8X8tm+oZyJXxjBNeIY6lmwGiJoKxJIJWw8prYcqlsVYWKUuhoqYragxTZKETcu7jkowbrrt17lGWtqKxg9TNP0jipgeLiIrVJEp9WrG9fXz8jiQSFBQWUl5cpqyncqkzw0NAwe5v2seR9S+nt6VWWdeqUyScdWFXrd2khb4r2lTRzGyEwilmzpY2etmHqxpWzbc9OPnzdUrZs3kNdZRFllXFeeqWD9p5eSktizJkxnSCbpKwwTtbNYDlagyCwXQaGwXR9yoojOBFLvS9Un5eOUVBokMnq4sR4RJoqS1t5Aauq8X4X0z46Tz0qsMoy37RvP5YT4+xzF/PKpg1EbZPycrGc2ucUwIqFFWAKgMWi5oME4vP29fWRdn1On7+Qdc+vxcummNQwUbkJJ5NllWpRy5PO01ICncTLJsCu4/s/e5irli6hsDDCqg0buenK83hpYxs1lYWUlji8uHEHDQ2NTGgoY+WqbZRUFOIEATEnxv7ODmorSxhXV8mm11opKy4iHk0xY8ZMnl/3MqWlhRiujWkFZDIuhQUwd9YELFVBq4sZx+JxVGDNiM/Z0cG213fwvqWXUVlZyfbXNlMQi76BghLA5g8B6qGUVyKVZsbsufT09PDMk48za+Z0amtriThSD3/yTIYGq6MjVSQJ3DQjmTLufGgjl144l8RQku7EEAtn1/PKa51UVjpKUNgpdHhx/U4WnXc6Lz63i/LaGOVF5RRFLR5btZ7z5s9k7tQqHl39mtqYRm2oqqnisSfWceaCmZTFYmzesUtpBjROrGT21HIsP6tEOJRc+xgE7BGDVcDnuq5axsVvHRgc4tLLr8S2bfbu2k5RQUxZR7Gmbz7EyopVHk6kaJw6Q33PikcfprSkWPmr4kbI95xchxD+phK4EO0sK3Bp687w5HOtnHP2TJLDQ+xt6WZSbR39Qz2cs3AyQVDE9uY2tm1r5vL3n8WD96+gfnIDRUVFdLd3kMrGmTWtWHXXvvOu9dROqKa8sIKewT66BjI0NNTQvud15s49nVTap7npdT6wdCF2kFH8rohZjMXjqMAqFlKsa093D+K7ihDvdTd8kKGhQVqadlNSXKiCAm/ODZCgwODQCPWTplBcXMJ999yFZaB81cqqypPOquYBIRsa2djIVknA6hFhb/MAXpClrrqc3v5hsimf+vpyYtGAbNakqamLkuIyamqKaWltJRItYCQxghONU+AUEIu7RAsC2pvT2FGH4cFhYoVR9ncO42UNpk4oIl4QoaNjkPHjqiiMi86q5B681QiMFeAeFVjzPqlYyc6ubnbv2atCqVddc72KUHW0NFFWWqLi/gJYcQckf6B/YJDa+kkqwvXQA/eqkOyUyY3UVFedtAEBBYQDvQjyYm+5zsFKdFh8WaGYcgkuucQXiXIJ7aSyzCTipbLRdDKPuDmKvJLNmzTR0CSVask+PJIiGolhi2iMMBBK30pAqjtzj2atqnf7UB01WPPugAC2o7OLPXv2UlpewWWXL6O7q5OejhbKystUix3X8+jv66eytp6q6hoef3Q5A329TJ7cSG1NtQLqybf8Hzq0hwq85fXc3+hXH/rqwXfyu3bdREMLpOlDCb7l/hZJoAMiv3nNIiUIJ6/nQZpXcHm3Uz56z39XYM1vmBKJJO3t7cqHlYjW4iUX0tHWykBvp9pwSQ5BaUUNtePGs3b1ShWxEh+1rq6OggLt355Mm6q3nc58B+o81PJt3N+8F3wLpXRQAuigzFB+f5SH68HoltK9kjiCylYTmuqgM6KNvIB4bCbHvCuwKguRSxMcHh6hTQF2L/MXnM2c0+bSvG8vbS37GFffwISGRrZu2cyml9YxubGRcXV1FBUVjg6gvgG9eSWpQ7WwDv1AHl5vBFS+u4FOhTn0vUP/PkSJK9fr4M0PjnzPWO2E9a7BmgespAsODQ/R0tKqfFhxB8aNr+fVlzcy74wzaWttUcu/+Kj19eMpLio+idMCj8dS+fYgPh6/dKp+5zEBax6wQvYPDA6wb1+z8mGvu+lmqqqq6e7u4r67f6d81IaGCZSWlKrgwUm/9P/BWT+4FL9lRc6/8BZ3QLRh1UJ+UN/4bRpyHg5oeQn6w33uVHz/mIE1D1ihtGQztW//flpa27jq2ht46P57qB8/joaJE9Wm62Qj/o98Yg8nIvmHMqze/PqhDu/Y9EOPZOyPKVgPADaTYWBgUGVWSTK2JFtLRlZpjs4avRb1SIY2/OyxHoFjDla5QJUX4LqkU2ky2QwRJ0I0FsWx7ZMyufpYD2r4fcdnBI4LWPMWVle8ahI8X8l6fG4j/NaxMALHDaxjYfDCe3xvRyAE63s73uGvvYsReMdgfRe/EZ4ajsBxG4GTJ5n0uN1i+MWnygiEYD1VZnIM3EcI1jEwyafKLYZgPVVmcgzcx/8PcI1Ybs5FKD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3" name="Kép 2"/>
          <p:cNvPicPr>
            <a:picLocks noChangeAspect="1"/>
          </p:cNvPicPr>
          <p:nvPr/>
        </p:nvPicPr>
        <p:blipFill>
          <a:blip r:embed="rId2"/>
          <a:stretch>
            <a:fillRect/>
          </a:stretch>
        </p:blipFill>
        <p:spPr>
          <a:xfrm>
            <a:off x="2539999" y="160338"/>
            <a:ext cx="6378223" cy="6378223"/>
          </a:xfrm>
          <a:prstGeom prst="rect">
            <a:avLst/>
          </a:prstGeom>
        </p:spPr>
      </p:pic>
    </p:spTree>
    <p:extLst>
      <p:ext uri="{BB962C8B-B14F-4D97-AF65-F5344CB8AC3E}">
        <p14:creationId xmlns:p14="http://schemas.microsoft.com/office/powerpoint/2010/main" val="390788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5861402" y="5199802"/>
            <a:ext cx="10772775" cy="1658198"/>
          </a:xfrm>
        </p:spPr>
        <p:txBody>
          <a:bodyPr>
            <a:normAutofit/>
          </a:bodyPr>
          <a:lstStyle/>
          <a:p>
            <a:r>
              <a:rPr lang="hu-HU" sz="1400" dirty="0" smtClean="0">
                <a:solidFill>
                  <a:schemeClr val="tx1"/>
                </a:solidFill>
              </a:rPr>
              <a:t>Forrás: </a:t>
            </a:r>
            <a:r>
              <a:rPr lang="hu-HU" sz="1400" dirty="0">
                <a:solidFill>
                  <a:schemeClr val="tx1"/>
                </a:solidFill>
                <a:hlinkClick r:id="rId2"/>
              </a:rPr>
              <a:t>https://sociable.co/technology/startup-ecosystem-hungary/</a:t>
            </a:r>
            <a:endParaRPr lang="hu-HU" sz="1400" dirty="0">
              <a:solidFill>
                <a:schemeClr val="tx1"/>
              </a:solidFill>
            </a:endParaRPr>
          </a:p>
        </p:txBody>
      </p:sp>
      <p:sp>
        <p:nvSpPr>
          <p:cNvPr id="3" name="Tartalom helye 2"/>
          <p:cNvSpPr>
            <a:spLocks noGrp="1"/>
          </p:cNvSpPr>
          <p:nvPr>
            <p:ph idx="1"/>
          </p:nvPr>
        </p:nvSpPr>
        <p:spPr>
          <a:xfrm>
            <a:off x="518612" y="2359379"/>
            <a:ext cx="4775878" cy="4498622"/>
          </a:xfrm>
        </p:spPr>
        <p:txBody>
          <a:bodyPr>
            <a:normAutofit fontScale="92500" lnSpcReduction="10000"/>
          </a:bodyPr>
          <a:lstStyle/>
          <a:p>
            <a:r>
              <a:rPr lang="hu-HU" dirty="0" smtClean="0"/>
              <a:t>„</a:t>
            </a:r>
            <a:r>
              <a:rPr lang="en-US" dirty="0"/>
              <a:t>If you are looking for an abundance of startups in Hungary, make a beeline for the capital. </a:t>
            </a:r>
            <a:endParaRPr lang="hu-HU" dirty="0" smtClean="0"/>
          </a:p>
          <a:p>
            <a:r>
              <a:rPr lang="en-US" dirty="0" smtClean="0"/>
              <a:t>Budapest</a:t>
            </a:r>
            <a:r>
              <a:rPr lang="en-US" dirty="0"/>
              <a:t>, the capital city of Hungary, has marked its position in Europe as an up-and-coming tech hub. </a:t>
            </a:r>
            <a:endParaRPr lang="hu-HU" dirty="0" smtClean="0"/>
          </a:p>
          <a:p>
            <a:r>
              <a:rPr lang="en-US" dirty="0" smtClean="0"/>
              <a:t>Nowadays</a:t>
            </a:r>
            <a:r>
              <a:rPr lang="en-US" dirty="0"/>
              <a:t>, Budapest — and in turn the rest of the country — has been placed in the international spotlight by Unicorn </a:t>
            </a:r>
            <a:r>
              <a:rPr lang="en-US" dirty="0">
                <a:hlinkClick r:id="rId3"/>
              </a:rPr>
              <a:t>Prezi</a:t>
            </a:r>
            <a:r>
              <a:rPr lang="en-US" dirty="0"/>
              <a:t>, and </a:t>
            </a:r>
            <a:r>
              <a:rPr lang="en-US" dirty="0">
                <a:solidFill>
                  <a:srgbClr val="FF0000"/>
                </a:solidFill>
              </a:rPr>
              <a:t>is becoming increasingly attractive to startups tempted by an affordable talent pool of developers and engineers, a startup-friendly government,</a:t>
            </a:r>
            <a:r>
              <a:rPr lang="en-US" dirty="0"/>
              <a:t> access to funding from the EU and increasingly active homegrown VCs.</a:t>
            </a:r>
            <a:r>
              <a:rPr lang="hu-HU" dirty="0" smtClean="0"/>
              <a:t>”</a:t>
            </a:r>
            <a:endParaRPr lang="hu-HU" dirty="0"/>
          </a:p>
        </p:txBody>
      </p:sp>
      <p:pic>
        <p:nvPicPr>
          <p:cNvPr id="4" name="Kép 3"/>
          <p:cNvPicPr>
            <a:picLocks noChangeAspect="1"/>
          </p:cNvPicPr>
          <p:nvPr/>
        </p:nvPicPr>
        <p:blipFill rotWithShape="1">
          <a:blip r:embed="rId4"/>
          <a:srcRect t="15536" r="34785" b="5475"/>
          <a:stretch/>
        </p:blipFill>
        <p:spPr>
          <a:xfrm>
            <a:off x="5165738" y="0"/>
            <a:ext cx="7026262" cy="4787018"/>
          </a:xfrm>
          <a:prstGeom prst="rect">
            <a:avLst/>
          </a:prstGeom>
        </p:spPr>
      </p:pic>
    </p:spTree>
    <p:extLst>
      <p:ext uri="{BB962C8B-B14F-4D97-AF65-F5344CB8AC3E}">
        <p14:creationId xmlns:p14="http://schemas.microsoft.com/office/powerpoint/2010/main" val="1538601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56749" y="3349245"/>
            <a:ext cx="10780776" cy="3355848"/>
          </a:xfrm>
        </p:spPr>
        <p:txBody>
          <a:bodyPr>
            <a:normAutofit fontScale="90000"/>
          </a:bodyPr>
          <a:lstStyle/>
          <a:p>
            <a:r>
              <a:rPr lang="hu-HU" sz="7300" dirty="0" smtClean="0"/>
              <a:t>Köszönöm az érdekes</a:t>
            </a:r>
            <a:br>
              <a:rPr lang="hu-HU" sz="7300" dirty="0" smtClean="0"/>
            </a:br>
            <a:r>
              <a:rPr lang="hu-HU" sz="7300" dirty="0" smtClean="0"/>
              <a:t>ötleteket és </a:t>
            </a:r>
            <a:br>
              <a:rPr lang="hu-HU" sz="7300" dirty="0" smtClean="0"/>
            </a:br>
            <a:r>
              <a:rPr lang="hu-HU" sz="7300" dirty="0" smtClean="0"/>
              <a:t>beszélgetéseket!</a:t>
            </a:r>
            <a:br>
              <a:rPr lang="hu-HU" sz="7300" dirty="0" smtClean="0"/>
            </a:br>
            <a:r>
              <a:rPr lang="hu-HU" sz="7300" dirty="0" smtClean="0"/>
              <a:t/>
            </a:r>
            <a:br>
              <a:rPr lang="hu-HU" sz="7300" dirty="0" smtClean="0"/>
            </a:br>
            <a:r>
              <a:rPr lang="hu-HU" dirty="0" smtClean="0"/>
              <a:t/>
            </a:r>
            <a:br>
              <a:rPr lang="hu-HU" dirty="0" smtClean="0"/>
            </a:br>
            <a:r>
              <a:rPr lang="hu-HU" sz="7300" i="1" dirty="0" err="1" smtClean="0">
                <a:solidFill>
                  <a:srgbClr val="0070C0"/>
                </a:solidFill>
              </a:rPr>
              <a:t>Thanks</a:t>
            </a:r>
            <a:r>
              <a:rPr lang="hu-HU" sz="7300" i="1" dirty="0" smtClean="0">
                <a:solidFill>
                  <a:srgbClr val="0070C0"/>
                </a:solidFill>
              </a:rPr>
              <a:t> </a:t>
            </a:r>
            <a:r>
              <a:rPr lang="hu-HU" sz="7300" i="1" dirty="0" err="1" smtClean="0">
                <a:solidFill>
                  <a:srgbClr val="0070C0"/>
                </a:solidFill>
              </a:rPr>
              <a:t>for</a:t>
            </a:r>
            <a:r>
              <a:rPr lang="hu-HU" sz="7300" i="1" dirty="0" smtClean="0">
                <a:solidFill>
                  <a:srgbClr val="0070C0"/>
                </a:solidFill>
              </a:rPr>
              <a:t> </a:t>
            </a:r>
            <a:r>
              <a:rPr lang="hu-HU" sz="7300" i="1" dirty="0" err="1" smtClean="0">
                <a:solidFill>
                  <a:srgbClr val="0070C0"/>
                </a:solidFill>
              </a:rPr>
              <a:t>the</a:t>
            </a:r>
            <a:r>
              <a:rPr lang="hu-HU" sz="7300" i="1" dirty="0" smtClean="0">
                <a:solidFill>
                  <a:srgbClr val="0070C0"/>
                </a:solidFill>
              </a:rPr>
              <a:t> </a:t>
            </a:r>
            <a:r>
              <a:rPr lang="hu-HU" sz="7300" i="1" dirty="0" err="1" smtClean="0">
                <a:solidFill>
                  <a:srgbClr val="0070C0"/>
                </a:solidFill>
              </a:rPr>
              <a:t>very</a:t>
            </a:r>
            <a:r>
              <a:rPr lang="hu-HU" sz="7300" i="1" dirty="0" smtClean="0">
                <a:solidFill>
                  <a:srgbClr val="0070C0"/>
                </a:solidFill>
              </a:rPr>
              <a:t> </a:t>
            </a:r>
            <a:br>
              <a:rPr lang="hu-HU" sz="7300" i="1" dirty="0" smtClean="0">
                <a:solidFill>
                  <a:srgbClr val="0070C0"/>
                </a:solidFill>
              </a:rPr>
            </a:br>
            <a:r>
              <a:rPr lang="hu-HU" sz="7300" i="1" dirty="0" err="1" smtClean="0">
                <a:solidFill>
                  <a:srgbClr val="0070C0"/>
                </a:solidFill>
              </a:rPr>
              <a:t>interesting</a:t>
            </a:r>
            <a:r>
              <a:rPr lang="hu-HU" sz="7300" i="1" dirty="0" smtClean="0">
                <a:solidFill>
                  <a:srgbClr val="0070C0"/>
                </a:solidFill>
              </a:rPr>
              <a:t> </a:t>
            </a:r>
            <a:r>
              <a:rPr lang="hu-HU" sz="7300" i="1" dirty="0" err="1" smtClean="0">
                <a:solidFill>
                  <a:srgbClr val="0070C0"/>
                </a:solidFill>
              </a:rPr>
              <a:t>ideas</a:t>
            </a:r>
            <a:r>
              <a:rPr lang="hu-HU" sz="7300" i="1" dirty="0" smtClean="0">
                <a:solidFill>
                  <a:srgbClr val="0070C0"/>
                </a:solidFill>
              </a:rPr>
              <a:t> and </a:t>
            </a:r>
            <a:r>
              <a:rPr lang="hu-HU" sz="7300" i="1" dirty="0" err="1" smtClean="0">
                <a:solidFill>
                  <a:srgbClr val="0070C0"/>
                </a:solidFill>
              </a:rPr>
              <a:t>discussions</a:t>
            </a:r>
            <a:r>
              <a:rPr lang="hu-HU" sz="7300" i="1" dirty="0" smtClean="0">
                <a:solidFill>
                  <a:srgbClr val="0070C0"/>
                </a:solidFill>
              </a:rPr>
              <a:t>!</a:t>
            </a:r>
            <a:endParaRPr lang="hu-HU" sz="7300" i="1" dirty="0">
              <a:solidFill>
                <a:srgbClr val="0070C0"/>
              </a:solidFill>
            </a:endParaRPr>
          </a:p>
        </p:txBody>
      </p:sp>
      <p:sp>
        <p:nvSpPr>
          <p:cNvPr id="3" name="Szöveg helye 2"/>
          <p:cNvSpPr>
            <a:spLocks noGrp="1"/>
          </p:cNvSpPr>
          <p:nvPr>
            <p:ph type="body" idx="1"/>
          </p:nvPr>
        </p:nvSpPr>
        <p:spPr>
          <a:xfrm>
            <a:off x="3241379" y="2985009"/>
            <a:ext cx="9226296" cy="1645920"/>
          </a:xfrm>
        </p:spPr>
        <p:txBody>
          <a:bodyPr/>
          <a:lstStyle/>
          <a:p>
            <a:r>
              <a:rPr lang="hu-HU" dirty="0" smtClean="0"/>
              <a:t>bhegyi@inf.elte.hu</a:t>
            </a:r>
            <a:endParaRPr lang="hu-HU" dirty="0"/>
          </a:p>
        </p:txBody>
      </p:sp>
      <p:pic>
        <p:nvPicPr>
          <p:cNvPr id="4" name="Kép 3"/>
          <p:cNvPicPr>
            <a:picLocks noChangeAspect="1"/>
          </p:cNvPicPr>
          <p:nvPr/>
        </p:nvPicPr>
        <p:blipFill rotWithShape="1">
          <a:blip r:embed="rId2"/>
          <a:srcRect l="29809" t="30634" r="18807" b="17023"/>
          <a:stretch/>
        </p:blipFill>
        <p:spPr>
          <a:xfrm>
            <a:off x="7692390" y="-59049"/>
            <a:ext cx="4499610" cy="2578208"/>
          </a:xfrm>
          <a:prstGeom prst="rect">
            <a:avLst/>
          </a:prstGeom>
        </p:spPr>
      </p:pic>
      <p:pic>
        <p:nvPicPr>
          <p:cNvPr id="1026" name="Picture 2" descr="https://scontent-vie1-1.xx.fbcdn.net/v/t1.0-9/91444634_10219335264945129_8245271339171053568_o.jpg?_nc_cat=106&amp;ccb=2&amp;_nc_sid=730e14&amp;_nc_ohc=o1BLF1c5qQUAX8LwZBs&amp;_nc_ht=scontent-vie1-1.xx&amp;oh=6403b10f785c08d62be8dc724f4f41ea&amp;oe=5FDF1D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6009" y="2649856"/>
            <a:ext cx="3025991" cy="420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79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rotWithShape="1">
          <a:blip r:embed="rId2"/>
          <a:srcRect t="5523" b="4962"/>
          <a:stretch/>
        </p:blipFill>
        <p:spPr>
          <a:xfrm>
            <a:off x="292922" y="519290"/>
            <a:ext cx="11501377" cy="5791200"/>
          </a:xfrm>
          <a:prstGeom prst="rect">
            <a:avLst/>
          </a:prstGeom>
        </p:spPr>
      </p:pic>
    </p:spTree>
    <p:extLst>
      <p:ext uri="{BB962C8B-B14F-4D97-AF65-F5344CB8AC3E}">
        <p14:creationId xmlns:p14="http://schemas.microsoft.com/office/powerpoint/2010/main" val="1681309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rotWithShape="1">
          <a:blip r:embed="rId2"/>
          <a:srcRect t="5655" b="4926"/>
          <a:stretch/>
        </p:blipFill>
        <p:spPr>
          <a:xfrm>
            <a:off x="81023" y="370390"/>
            <a:ext cx="11644132" cy="5856790"/>
          </a:xfrm>
          <a:prstGeom prst="rect">
            <a:avLst/>
          </a:prstGeom>
        </p:spPr>
      </p:pic>
    </p:spTree>
    <p:extLst>
      <p:ext uri="{BB962C8B-B14F-4D97-AF65-F5344CB8AC3E}">
        <p14:creationId xmlns:p14="http://schemas.microsoft.com/office/powerpoint/2010/main" val="1591537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hu-HU" dirty="0"/>
              <a:t>Nagy befektetést kapott a magyar okosotthonos </a:t>
            </a:r>
            <a:r>
              <a:rPr lang="hu-HU" dirty="0" err="1" smtClean="0"/>
              <a:t>startup</a:t>
            </a:r>
            <a:r>
              <a:rPr lang="hu-HU" dirty="0" smtClean="0"/>
              <a:t> - </a:t>
            </a:r>
            <a:r>
              <a:rPr lang="hu-HU" b="1" dirty="0" err="1"/>
              <a:t>Chameleon</a:t>
            </a:r>
            <a:r>
              <a:rPr lang="hu-HU" b="1" dirty="0"/>
              <a:t> </a:t>
            </a:r>
            <a:r>
              <a:rPr lang="hu-HU" b="1" dirty="0" err="1"/>
              <a:t>Smart</a:t>
            </a:r>
            <a:r>
              <a:rPr lang="hu-HU" b="1" dirty="0"/>
              <a:t> Home</a:t>
            </a:r>
            <a:endParaRPr lang="hu-HU" dirty="0"/>
          </a:p>
        </p:txBody>
      </p:sp>
      <p:pic>
        <p:nvPicPr>
          <p:cNvPr id="1026" name="Picture 2" descr="Fotó: Hiventur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0693" y="2587560"/>
            <a:ext cx="9270359" cy="37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36018"/>
      </p:ext>
    </p:extLst>
  </p:cSld>
  <p:clrMapOvr>
    <a:masterClrMapping/>
  </p:clrMapOvr>
</p:sld>
</file>

<file path=ppt/theme/theme1.xml><?xml version="1.0" encoding="utf-8"?>
<a:theme xmlns:a="http://schemas.openxmlformats.org/drawingml/2006/main" name="Nagyvárosi">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docProps/app.xml><?xml version="1.0" encoding="utf-8"?>
<Properties xmlns="http://schemas.openxmlformats.org/officeDocument/2006/extended-properties" xmlns:vt="http://schemas.openxmlformats.org/officeDocument/2006/docPropsVTypes">
  <TotalTime>6603</TotalTime>
  <Words>661</Words>
  <Application>Microsoft Office PowerPoint</Application>
  <PresentationFormat>Szélesvásznú</PresentationFormat>
  <Paragraphs>103</Paragraphs>
  <Slides>60</Slides>
  <Notes>0</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60</vt:i4>
      </vt:variant>
    </vt:vector>
  </HeadingPairs>
  <TitlesOfParts>
    <vt:vector size="64" baseType="lpstr">
      <vt:lpstr>Arial</vt:lpstr>
      <vt:lpstr>Calibri Light</vt:lpstr>
      <vt:lpstr>Wingdings</vt:lpstr>
      <vt:lpstr>Nagyvárosi</vt:lpstr>
      <vt:lpstr> </vt:lpstr>
      <vt:lpstr>Where innovation leads us?</vt:lpstr>
      <vt:lpstr>PowerPoint-bemutató</vt:lpstr>
      <vt:lpstr>Video calls…. 1964</vt:lpstr>
      <vt:lpstr>Our ecosytem – inspiring examples and opportunities</vt:lpstr>
      <vt:lpstr>Forrás: https://sociable.co/technology/startup-ecosystem-hungary/</vt:lpstr>
      <vt:lpstr>PowerPoint-bemutató</vt:lpstr>
      <vt:lpstr>PowerPoint-bemutató</vt:lpstr>
      <vt:lpstr>Nagy befektetést kapott a magyar okosotthonos startup - Chameleon Smart Home</vt:lpstr>
      <vt:lpstr>SEON raised $94,000,000 / Series B from Creandum and 2 other investors</vt:lpstr>
      <vt:lpstr>You had great ideas …let’s see some of your competitors</vt:lpstr>
      <vt:lpstr>PowerPoint-bemutató</vt:lpstr>
      <vt:lpstr>NIKE adapt BB</vt:lpstr>
      <vt:lpstr>The shoe that grows</vt:lpstr>
      <vt:lpstr>Ford’s smart bed for couples </vt:lpstr>
      <vt:lpstr>PowerPoint-bemutató</vt:lpstr>
      <vt:lpstr>Ford's noise-cancelling kennel shields dogs from fireworks </vt:lpstr>
      <vt:lpstr>PowerPoint-bemutató</vt:lpstr>
      <vt:lpstr>Apple smart glass… </vt:lpstr>
      <vt:lpstr>PowerPoint-bemutató</vt:lpstr>
      <vt:lpstr>Hungarian successful smart table</vt:lpstr>
      <vt:lpstr>Premium Lunch Box</vt:lpstr>
      <vt:lpstr>PowerPoint-bemutató</vt:lpstr>
      <vt:lpstr>Simple Invention Helps You Sober Up by Exhaling Alcohol</vt:lpstr>
      <vt:lpstr>PowerPoint-bemutató</vt:lpstr>
      <vt:lpstr>Former WeWork China exec launches a ‘startup studio’ for real estate</vt:lpstr>
      <vt:lpstr>Flying cars</vt:lpstr>
      <vt:lpstr>Competitor to Neuralink</vt:lpstr>
      <vt:lpstr>This MIT-designed robot can disinfect a warehouse of COVID-19 in 30 minutes</vt:lpstr>
      <vt:lpstr>Stop nightmares!</vt:lpstr>
      <vt:lpstr>…but your ideas were better, hope you had fun developing them!</vt:lpstr>
      <vt:lpstr>Adaptation to the needs of the customers, clients and turning problems, market changes into new opportunities</vt:lpstr>
      <vt:lpstr>Nintendo Fit Ring</vt:lpstr>
      <vt:lpstr>XOOM </vt:lpstr>
      <vt:lpstr>PowerPoint-bemutató</vt:lpstr>
      <vt:lpstr>Amazon is hiring 75,000 more workers to keep up with demand during pandemic </vt:lpstr>
      <vt:lpstr>PowerPoint-bemutató</vt:lpstr>
      <vt:lpstr>Japan taps an unexpected drugmaker for its coronavirus treatment </vt:lpstr>
      <vt:lpstr>Leadership, startups and sustainability</vt:lpstr>
      <vt:lpstr>PowerPoint-bemutató</vt:lpstr>
      <vt:lpstr>Innováció  összekapcsolása  társadalmi célokkal</vt:lpstr>
      <vt:lpstr>PowerPoint-bemutató</vt:lpstr>
      <vt:lpstr>How to solve the world’s plastics problem: Bring back the milk man  LOOP – Reuse the trash and provide unique service</vt:lpstr>
      <vt:lpstr>Prada makes history as the first luxury brand to sign a sustainability deal </vt:lpstr>
      <vt:lpstr>PowerPoint-bemutató</vt:lpstr>
      <vt:lpstr>PowerPoint-bemutató</vt:lpstr>
      <vt:lpstr>PowerPoint-bemutató</vt:lpstr>
      <vt:lpstr>PowerPoint-bemutató</vt:lpstr>
      <vt:lpstr>What about challenges?</vt:lpstr>
      <vt:lpstr>PowerPoint-bemutató</vt:lpstr>
      <vt:lpstr>PowerPoint-bemutató</vt:lpstr>
      <vt:lpstr>PowerPoint-bemutató</vt:lpstr>
      <vt:lpstr>PowerPoint-bemutató</vt:lpstr>
      <vt:lpstr>PowerPoint-bemutató</vt:lpstr>
      <vt:lpstr>Why so many team assigments…?</vt:lpstr>
      <vt:lpstr>7 Skills Managers Will Need In 2025</vt:lpstr>
      <vt:lpstr>Why this lecture and these examples?</vt:lpstr>
      <vt:lpstr>Examples and theorethical interdependencies</vt:lpstr>
      <vt:lpstr>PowerPoint-bemutató</vt:lpstr>
      <vt:lpstr>Köszönöm az érdekes ötleteket és  beszélgetéseket!   Thanks for the very  interesting ideas and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Admin</dc:creator>
  <cp:lastModifiedBy>Barbara</cp:lastModifiedBy>
  <cp:revision>149</cp:revision>
  <dcterms:created xsi:type="dcterms:W3CDTF">2018-11-18T13:05:30Z</dcterms:created>
  <dcterms:modified xsi:type="dcterms:W3CDTF">2022-05-02T00:16:26Z</dcterms:modified>
</cp:coreProperties>
</file>